
<file path=[Content_Types].xml><?xml version="1.0" encoding="utf-8"?>
<Types xmlns="http://schemas.openxmlformats.org/package/2006/content-types">
  <Default ContentType="image/gif" Extension="gif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9144000"/>
  <p:notesSz cx="9926625" cy="679767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7" roundtripDataSignature="AMtx7mhQnpbNjqBA+fIUjXeR4gk/7NiH3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customschemas.google.com/relationships/presentationmetadata" Target="meta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1"/>
            <a:ext cx="4302625" cy="3402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621697" y="1"/>
            <a:ext cx="4302625" cy="3402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263900" y="509588"/>
            <a:ext cx="3398838" cy="25495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92202" y="3228706"/>
            <a:ext cx="7942238" cy="3059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456325"/>
            <a:ext cx="4302625" cy="340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621697" y="6456325"/>
            <a:ext cx="4302625" cy="340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ko-KR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/>
          <p:nvPr>
            <p:ph idx="2" type="sldImg"/>
          </p:nvPr>
        </p:nvSpPr>
        <p:spPr>
          <a:xfrm>
            <a:off x="3263900" y="509588"/>
            <a:ext cx="3398838" cy="25495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p1:notes"/>
          <p:cNvSpPr txBox="1"/>
          <p:nvPr>
            <p:ph idx="1" type="body"/>
          </p:nvPr>
        </p:nvSpPr>
        <p:spPr>
          <a:xfrm>
            <a:off x="992202" y="3228706"/>
            <a:ext cx="7942238" cy="3059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:notes"/>
          <p:cNvSpPr txBox="1"/>
          <p:nvPr>
            <p:ph idx="12" type="sldNum"/>
          </p:nvPr>
        </p:nvSpPr>
        <p:spPr>
          <a:xfrm>
            <a:off x="5621697" y="6456325"/>
            <a:ext cx="4302625" cy="340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0:notes"/>
          <p:cNvSpPr/>
          <p:nvPr>
            <p:ph idx="2" type="sldImg"/>
          </p:nvPr>
        </p:nvSpPr>
        <p:spPr>
          <a:xfrm>
            <a:off x="3263900" y="509588"/>
            <a:ext cx="3398838" cy="25495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5" name="Google Shape;165;p10:notes"/>
          <p:cNvSpPr txBox="1"/>
          <p:nvPr>
            <p:ph idx="1" type="body"/>
          </p:nvPr>
        </p:nvSpPr>
        <p:spPr>
          <a:xfrm>
            <a:off x="992202" y="3228706"/>
            <a:ext cx="7942238" cy="3059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0:notes"/>
          <p:cNvSpPr txBox="1"/>
          <p:nvPr>
            <p:ph idx="12" type="sldNum"/>
          </p:nvPr>
        </p:nvSpPr>
        <p:spPr>
          <a:xfrm>
            <a:off x="5621697" y="6456325"/>
            <a:ext cx="4302625" cy="340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1:notes"/>
          <p:cNvSpPr/>
          <p:nvPr>
            <p:ph idx="2" type="sldImg"/>
          </p:nvPr>
        </p:nvSpPr>
        <p:spPr>
          <a:xfrm>
            <a:off x="3263900" y="509588"/>
            <a:ext cx="3398838" cy="25495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0" name="Google Shape;180;p11:notes"/>
          <p:cNvSpPr txBox="1"/>
          <p:nvPr>
            <p:ph idx="1" type="body"/>
          </p:nvPr>
        </p:nvSpPr>
        <p:spPr>
          <a:xfrm>
            <a:off x="992202" y="3228706"/>
            <a:ext cx="7942238" cy="3059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1:notes"/>
          <p:cNvSpPr txBox="1"/>
          <p:nvPr>
            <p:ph idx="12" type="sldNum"/>
          </p:nvPr>
        </p:nvSpPr>
        <p:spPr>
          <a:xfrm>
            <a:off x="5621697" y="6456325"/>
            <a:ext cx="4302625" cy="340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:notes"/>
          <p:cNvSpPr txBox="1"/>
          <p:nvPr>
            <p:ph idx="1" type="body"/>
          </p:nvPr>
        </p:nvSpPr>
        <p:spPr>
          <a:xfrm>
            <a:off x="992202" y="3228706"/>
            <a:ext cx="7942238" cy="305911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2:notes"/>
          <p:cNvSpPr/>
          <p:nvPr>
            <p:ph idx="2" type="sldImg"/>
          </p:nvPr>
        </p:nvSpPr>
        <p:spPr>
          <a:xfrm>
            <a:off x="3263900" y="509588"/>
            <a:ext cx="3398838" cy="25495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:notes"/>
          <p:cNvSpPr txBox="1"/>
          <p:nvPr>
            <p:ph idx="1" type="body"/>
          </p:nvPr>
        </p:nvSpPr>
        <p:spPr>
          <a:xfrm>
            <a:off x="992202" y="3228706"/>
            <a:ext cx="7942238" cy="305911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3:notes"/>
          <p:cNvSpPr/>
          <p:nvPr>
            <p:ph idx="2" type="sldImg"/>
          </p:nvPr>
        </p:nvSpPr>
        <p:spPr>
          <a:xfrm>
            <a:off x="3263900" y="509588"/>
            <a:ext cx="3398838" cy="25495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:notes"/>
          <p:cNvSpPr/>
          <p:nvPr>
            <p:ph idx="2" type="sldImg"/>
          </p:nvPr>
        </p:nvSpPr>
        <p:spPr>
          <a:xfrm>
            <a:off x="3263900" y="509588"/>
            <a:ext cx="3398838" cy="25495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4:notes"/>
          <p:cNvSpPr txBox="1"/>
          <p:nvPr>
            <p:ph idx="1" type="body"/>
          </p:nvPr>
        </p:nvSpPr>
        <p:spPr>
          <a:xfrm>
            <a:off x="992202" y="3228706"/>
            <a:ext cx="7942238" cy="3059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4:notes"/>
          <p:cNvSpPr txBox="1"/>
          <p:nvPr>
            <p:ph idx="12" type="sldNum"/>
          </p:nvPr>
        </p:nvSpPr>
        <p:spPr>
          <a:xfrm>
            <a:off x="5621697" y="6456325"/>
            <a:ext cx="4302625" cy="340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:notes"/>
          <p:cNvSpPr txBox="1"/>
          <p:nvPr>
            <p:ph idx="1" type="body"/>
          </p:nvPr>
        </p:nvSpPr>
        <p:spPr>
          <a:xfrm>
            <a:off x="992202" y="3228706"/>
            <a:ext cx="7942238" cy="305911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5:notes"/>
          <p:cNvSpPr/>
          <p:nvPr>
            <p:ph idx="2" type="sldImg"/>
          </p:nvPr>
        </p:nvSpPr>
        <p:spPr>
          <a:xfrm>
            <a:off x="3263900" y="509588"/>
            <a:ext cx="3398838" cy="25495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:notes"/>
          <p:cNvSpPr txBox="1"/>
          <p:nvPr>
            <p:ph idx="1" type="body"/>
          </p:nvPr>
        </p:nvSpPr>
        <p:spPr>
          <a:xfrm>
            <a:off x="992202" y="3228706"/>
            <a:ext cx="7942238" cy="305911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6:notes"/>
          <p:cNvSpPr/>
          <p:nvPr>
            <p:ph idx="2" type="sldImg"/>
          </p:nvPr>
        </p:nvSpPr>
        <p:spPr>
          <a:xfrm>
            <a:off x="3263900" y="509588"/>
            <a:ext cx="3398838" cy="25495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:notes"/>
          <p:cNvSpPr txBox="1"/>
          <p:nvPr>
            <p:ph idx="1" type="body"/>
          </p:nvPr>
        </p:nvSpPr>
        <p:spPr>
          <a:xfrm>
            <a:off x="992202" y="3228706"/>
            <a:ext cx="7942238" cy="305911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7:notes"/>
          <p:cNvSpPr/>
          <p:nvPr>
            <p:ph idx="2" type="sldImg"/>
          </p:nvPr>
        </p:nvSpPr>
        <p:spPr>
          <a:xfrm>
            <a:off x="3263900" y="509588"/>
            <a:ext cx="3398838" cy="25495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8:notes"/>
          <p:cNvSpPr txBox="1"/>
          <p:nvPr>
            <p:ph idx="1" type="body"/>
          </p:nvPr>
        </p:nvSpPr>
        <p:spPr>
          <a:xfrm>
            <a:off x="992202" y="3228706"/>
            <a:ext cx="7942238" cy="305911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8:notes"/>
          <p:cNvSpPr/>
          <p:nvPr>
            <p:ph idx="2" type="sldImg"/>
          </p:nvPr>
        </p:nvSpPr>
        <p:spPr>
          <a:xfrm>
            <a:off x="3263900" y="509588"/>
            <a:ext cx="3398838" cy="25495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9:notes"/>
          <p:cNvSpPr txBox="1"/>
          <p:nvPr>
            <p:ph idx="1" type="body"/>
          </p:nvPr>
        </p:nvSpPr>
        <p:spPr>
          <a:xfrm>
            <a:off x="992202" y="3228706"/>
            <a:ext cx="7942238" cy="305911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9:notes"/>
          <p:cNvSpPr/>
          <p:nvPr>
            <p:ph idx="2" type="sldImg"/>
          </p:nvPr>
        </p:nvSpPr>
        <p:spPr>
          <a:xfrm>
            <a:off x="3263900" y="509588"/>
            <a:ext cx="3398838" cy="25495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슬라이드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algun Gothic"/>
              <a:buNone/>
              <a:defRPr b="0" i="0" sz="4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5" name="Google Shape;15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16" name="Google Shape;16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17" name="Google Shape;17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18" name="Google Shape;18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및 세로 텍스트" type="vertTx">
  <p:cSld name="VERTICAL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algun Gothic"/>
              <a:buNone/>
              <a:defRPr b="0" i="0" sz="4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2" name="Google Shape;72;p2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73" name="Google Shape;73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74" name="Google Shape;74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75" name="Google Shape;75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세로 제목 및 텍스트" type="vertTitleAndTx">
  <p:cSld name="VERTICAL_TITLE_AND_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algun Gothic"/>
              <a:buNone/>
              <a:defRPr b="0" i="0" sz="4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8" name="Google Shape;78;p2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79" name="Google Shape;79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80" name="Google Shape;80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81" name="Google Shape;81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및 내용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algun Gothic"/>
              <a:buNone/>
              <a:defRPr b="0" i="0" sz="4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1" name="Google Shape;21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22" name="Google Shape;22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23" name="Google Shape;23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24" name="Google Shape;24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구역 머리글" type="secHead">
  <p:cSld name="SECTION_HEADER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algun Gothic"/>
              <a:buNone/>
              <a:defRPr b="1" i="0" sz="4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7" name="Google Shape;27;p1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28" name="Google Shape;28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29" name="Google Shape;29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30" name="Google Shape;30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콘텐츠 2개" type="twoObj">
  <p:cSld name="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algun Gothic"/>
              <a:buNone/>
              <a:defRPr b="0" i="0" sz="4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3" name="Google Shape;33;p1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34" name="Google Shape;34;p1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35" name="Google Shape;35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36" name="Google Shape;36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37" name="Google Shape;37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비교" type="twoTxTwoObj">
  <p:cSld name="TWO_OBJECTS_WITH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algun Gothic"/>
              <a:buNone/>
              <a:defRPr b="0" i="0" sz="4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0" name="Google Shape;40;p1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41" name="Google Shape;41;p1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42" name="Google Shape;42;p1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43" name="Google Shape;43;p1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44" name="Google Shape;44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45" name="Google Shape;45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46" name="Google Shape;46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만" type="titleOnly">
  <p:cSld name="TITLE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algun Gothic"/>
              <a:buNone/>
              <a:defRPr b="0" i="0" sz="4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9" name="Google Shape;49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50" name="Google Shape;50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51" name="Google Shape;51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빈 화면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54" name="Google Shape;54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55" name="Google Shape;55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캡션 있는 콘텐츠" type="objTx">
  <p:cSld name="OBJECT_WITH_CAPTION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algun Gothic"/>
              <a:buNone/>
              <a:defRPr b="1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8" name="Google Shape;58;p2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59" name="Google Shape;59;p2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60" name="Google Shape;60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61" name="Google Shape;61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62" name="Google Shape;62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캡션 있는 그림" type="picTx">
  <p:cSld name="PICTURE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algun Gothic"/>
              <a:buNone/>
              <a:defRPr b="1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5" name="Google Shape;65;p2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2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67" name="Google Shape;6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68" name="Google Shape;6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69" name="Google Shape;6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2"/>
          <p:cNvGrpSpPr/>
          <p:nvPr/>
        </p:nvGrpSpPr>
        <p:grpSpPr>
          <a:xfrm>
            <a:off x="-56581" y="0"/>
            <a:ext cx="9310690" cy="6858000"/>
            <a:chOff x="3174" y="-1588"/>
            <a:chExt cx="10693399" cy="7561263"/>
          </a:xfrm>
        </p:grpSpPr>
        <p:pic>
          <p:nvPicPr>
            <p:cNvPr id="11" name="Google Shape;11;p12"/>
            <p:cNvPicPr preferRelativeResize="0"/>
            <p:nvPr/>
          </p:nvPicPr>
          <p:blipFill rotWithShape="1">
            <a:blip r:embed="rId1">
              <a:alphaModFix/>
            </a:blip>
            <a:srcRect b="0" l="0" r="0" t="0"/>
            <a:stretch/>
          </p:blipFill>
          <p:spPr>
            <a:xfrm rot="-5400000">
              <a:off x="1566863" y="-1562100"/>
              <a:ext cx="7558087" cy="1068546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" name="Google Shape;12;p12"/>
            <p:cNvSpPr/>
            <p:nvPr/>
          </p:nvSpPr>
          <p:spPr>
            <a:xfrm>
              <a:off x="3174" y="-1588"/>
              <a:ext cx="10693399" cy="7561263"/>
            </a:xfrm>
            <a:prstGeom prst="rect">
              <a:avLst/>
            </a:prstGeom>
            <a:gradFill>
              <a:gsLst>
                <a:gs pos="0">
                  <a:srgbClr val="BFBFBF">
                    <a:alpha val="34901"/>
                  </a:srgbClr>
                </a:gs>
                <a:gs pos="100000">
                  <a:srgbClr val="FFFFFF">
                    <a:alpha val="28627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Malgun Gothic"/>
                <a:ea typeface="Malgun Gothic"/>
                <a:cs typeface="Malgun Gothic"/>
                <a:sym typeface="Malgun Gothic"/>
              </a:endParaRPr>
            </a:p>
          </p:txBody>
        </p: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gif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7" name="Google Shape;87;p1"/>
          <p:cNvCxnSpPr/>
          <p:nvPr/>
        </p:nvCxnSpPr>
        <p:spPr>
          <a:xfrm>
            <a:off x="85388" y="764704"/>
            <a:ext cx="8951108" cy="1970"/>
          </a:xfrm>
          <a:prstGeom prst="straightConnector1">
            <a:avLst/>
          </a:prstGeom>
          <a:noFill/>
          <a:ln cap="flat" cmpd="sng" w="28575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8" name="Google Shape;88;p1"/>
          <p:cNvSpPr txBox="1"/>
          <p:nvPr/>
        </p:nvSpPr>
        <p:spPr>
          <a:xfrm>
            <a:off x="231162" y="292006"/>
            <a:ext cx="803777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2400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발표평가 PPT 작성 유의사항 – 본 슬라이드 삭제 후 제출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539552" y="980728"/>
            <a:ext cx="8136904" cy="5581326"/>
          </a:xfrm>
          <a:prstGeom prst="rect">
            <a:avLst/>
          </a:prstGeom>
          <a:noFill/>
          <a:ln cap="flat" cmpd="sng" w="25400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755576" y="1215289"/>
            <a:ext cx="144016" cy="362719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99FF"/>
              </a:gs>
            </a:gsLst>
            <a:lin ang="1800000" scaled="0"/>
          </a:gradFill>
          <a:ln>
            <a:noFill/>
          </a:ln>
        </p:spPr>
        <p:txBody>
          <a:bodyPr anchorCtr="0" anchor="ctr" bIns="56700" lIns="113425" spcFirstLastPara="1" rIns="113425" wrap="square" tIns="56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043608" y="1142914"/>
            <a:ext cx="6899646" cy="10002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20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각 슬라이드별 작성요령을 참고하여 내용 기재</a:t>
            </a:r>
            <a:endParaRPr b="1" sz="20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 - 표지 및 목차를 제외하고 본문 </a:t>
            </a:r>
            <a:r>
              <a:rPr b="1" lang="ko-KR" sz="1800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15</a:t>
            </a:r>
            <a:r>
              <a:rPr lang="ko-KR"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슬라이드 이내로 작성 권장</a:t>
            </a:r>
            <a:endParaRPr sz="18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 - 발표시간(</a:t>
            </a:r>
            <a:r>
              <a:rPr b="1" lang="ko-KR" sz="1800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5</a:t>
            </a:r>
            <a:r>
              <a:rPr lang="ko-KR"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분 이내)은 질의응답(</a:t>
            </a:r>
            <a:r>
              <a:rPr b="1" lang="ko-KR" sz="1800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5</a:t>
            </a:r>
            <a:r>
              <a:rPr lang="ko-KR"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분 이내)을 포함하여 </a:t>
            </a:r>
            <a:r>
              <a:rPr b="1" lang="ko-KR" sz="1800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10</a:t>
            </a:r>
            <a:r>
              <a:rPr lang="ko-KR"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분</a:t>
            </a:r>
            <a:endParaRPr/>
          </a:p>
        </p:txBody>
      </p:sp>
      <p:sp>
        <p:nvSpPr>
          <p:cNvPr id="92" name="Google Shape;92;p1"/>
          <p:cNvSpPr/>
          <p:nvPr/>
        </p:nvSpPr>
        <p:spPr>
          <a:xfrm>
            <a:off x="755576" y="2354805"/>
            <a:ext cx="144016" cy="362719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99FF"/>
              </a:gs>
            </a:gsLst>
            <a:lin ang="1800000" scaled="0"/>
          </a:gradFill>
          <a:ln>
            <a:noFill/>
          </a:ln>
        </p:spPr>
        <p:txBody>
          <a:bodyPr anchorCtr="0" anchor="ctr" bIns="56700" lIns="113425" spcFirstLastPara="1" rIns="113425" wrap="square" tIns="56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043608" y="2278044"/>
            <a:ext cx="732604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20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PPT 템플릿(디자인) 변경은 가능하나, 본 양식에 제안된 목차,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20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작성순서는 변경 불가하며, </a:t>
            </a:r>
            <a:r>
              <a:rPr b="1" lang="ko-KR" sz="2000" u="sng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애니메이션 등 효과 삽입 불가</a:t>
            </a:r>
            <a:endParaRPr b="1" sz="2000" u="sng">
              <a:solidFill>
                <a:srgbClr val="FF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755576" y="3161617"/>
            <a:ext cx="144016" cy="362719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99FF"/>
              </a:gs>
            </a:gsLst>
            <a:lin ang="1800000" scaled="0"/>
          </a:gradFill>
          <a:ln>
            <a:noFill/>
          </a:ln>
        </p:spPr>
        <p:txBody>
          <a:bodyPr anchorCtr="0" anchor="ctr" bIns="56700" lIns="113425" spcFirstLastPara="1" rIns="113425" wrap="square" tIns="56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5" name="Google Shape;95;p1"/>
          <p:cNvGrpSpPr/>
          <p:nvPr/>
        </p:nvGrpSpPr>
        <p:grpSpPr>
          <a:xfrm>
            <a:off x="755576" y="4960685"/>
            <a:ext cx="7896205" cy="707886"/>
            <a:chOff x="755576" y="5527566"/>
            <a:chExt cx="7896205" cy="707886"/>
          </a:xfrm>
        </p:grpSpPr>
        <p:sp>
          <p:nvSpPr>
            <p:cNvPr id="96" name="Google Shape;96;p1"/>
            <p:cNvSpPr/>
            <p:nvPr/>
          </p:nvSpPr>
          <p:spPr>
            <a:xfrm>
              <a:off x="755576" y="5586561"/>
              <a:ext cx="144016" cy="362719"/>
            </a:xfrm>
            <a:prstGeom prst="rect">
              <a:avLst/>
            </a:prstGeom>
            <a:gradFill>
              <a:gsLst>
                <a:gs pos="0">
                  <a:srgbClr val="0066CC"/>
                </a:gs>
                <a:gs pos="100000">
                  <a:srgbClr val="0099FF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56700" lIns="113425" spcFirstLastPara="1" rIns="113425" wrap="square" tIns="56700">
              <a:noAutofit/>
            </a:bodyPr>
            <a:lstStyle/>
            <a:p>
              <a:pPr indent="0" lvl="0" marL="0" marR="0" rtl="0" algn="ct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1"/>
            <p:cNvSpPr txBox="1"/>
            <p:nvPr/>
          </p:nvSpPr>
          <p:spPr>
            <a:xfrm>
              <a:off x="1043608" y="5527566"/>
              <a:ext cx="7608173" cy="7078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ko-KR" sz="2000">
                  <a:solidFill>
                    <a:schemeClr val="dk1"/>
                  </a:solidFill>
                  <a:latin typeface="Malgun Gothic"/>
                  <a:ea typeface="Malgun Gothic"/>
                  <a:cs typeface="Malgun Gothic"/>
                  <a:sym typeface="Malgun Gothic"/>
                </a:rPr>
                <a:t>본 슬라이드 및 각 슬라이드별 작성요령, PDF 변환법 슬라이드는</a:t>
              </a:r>
              <a:endParaRPr b="1" sz="20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ko-KR" sz="2000">
                  <a:solidFill>
                    <a:schemeClr val="dk1"/>
                  </a:solidFill>
                  <a:latin typeface="Malgun Gothic"/>
                  <a:ea typeface="Malgun Gothic"/>
                  <a:cs typeface="Malgun Gothic"/>
                  <a:sym typeface="Malgun Gothic"/>
                </a:rPr>
                <a:t>확인 후 삭제하고 이메일</a:t>
              </a:r>
              <a:r>
                <a:rPr b="1" lang="ko-KR" sz="2000">
                  <a:solidFill>
                    <a:srgbClr val="FF0000"/>
                  </a:solidFill>
                  <a:latin typeface="Malgun Gothic"/>
                  <a:ea typeface="Malgun Gothic"/>
                  <a:cs typeface="Malgun Gothic"/>
                  <a:sym typeface="Malgun Gothic"/>
                </a:rPr>
                <a:t>(000000@0000.00)</a:t>
              </a:r>
              <a:r>
                <a:rPr b="1" lang="ko-KR" sz="2000">
                  <a:solidFill>
                    <a:schemeClr val="dk1"/>
                  </a:solidFill>
                  <a:latin typeface="Malgun Gothic"/>
                  <a:ea typeface="Malgun Gothic"/>
                  <a:cs typeface="Malgun Gothic"/>
                  <a:sym typeface="Malgun Gothic"/>
                </a:rPr>
                <a:t>로 제출</a:t>
              </a:r>
              <a:endParaRPr b="1" sz="20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endParaRPr>
            </a:p>
          </p:txBody>
        </p:sp>
      </p:grpSp>
      <p:sp>
        <p:nvSpPr>
          <p:cNvPr id="98" name="Google Shape;98;p1"/>
          <p:cNvSpPr txBox="1"/>
          <p:nvPr/>
        </p:nvSpPr>
        <p:spPr>
          <a:xfrm>
            <a:off x="1044586" y="3092150"/>
            <a:ext cx="8135926" cy="10002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2000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작성한 PPT는 PDF로 변환</a:t>
            </a:r>
            <a:r>
              <a:rPr b="1" baseline="30000" lang="ko-KR" sz="2000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*</a:t>
            </a:r>
            <a:r>
              <a:rPr b="1" lang="ko-KR" sz="2000">
                <a:solidFill>
                  <a:srgbClr val="FF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하여 제출</a:t>
            </a:r>
            <a:r>
              <a:rPr b="1" lang="ko-KR" sz="20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하며,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20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제출 완료한 발표자료는 수정 불가</a:t>
            </a:r>
            <a:endParaRPr b="1" sz="20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16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* 맨 뒤(슬라이드 10~11P) 파일변환 방법 참조(자료 제출 시에는 삭제하여 저장) </a:t>
            </a:r>
            <a:endParaRPr sz="16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grpSp>
        <p:nvGrpSpPr>
          <p:cNvPr id="99" name="Google Shape;99;p1"/>
          <p:cNvGrpSpPr/>
          <p:nvPr/>
        </p:nvGrpSpPr>
        <p:grpSpPr>
          <a:xfrm>
            <a:off x="755576" y="4223984"/>
            <a:ext cx="7606061" cy="400989"/>
            <a:chOff x="755576" y="5321933"/>
            <a:chExt cx="7606061" cy="400989"/>
          </a:xfrm>
        </p:grpSpPr>
        <p:sp>
          <p:nvSpPr>
            <p:cNvPr id="100" name="Google Shape;100;p1"/>
            <p:cNvSpPr/>
            <p:nvPr/>
          </p:nvSpPr>
          <p:spPr>
            <a:xfrm>
              <a:off x="755576" y="5360203"/>
              <a:ext cx="144016" cy="362719"/>
            </a:xfrm>
            <a:prstGeom prst="rect">
              <a:avLst/>
            </a:prstGeom>
            <a:gradFill>
              <a:gsLst>
                <a:gs pos="0">
                  <a:srgbClr val="0066CC"/>
                </a:gs>
                <a:gs pos="100000">
                  <a:srgbClr val="0099FF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56700" lIns="113425" spcFirstLastPara="1" rIns="113425" wrap="square" tIns="56700">
              <a:noAutofit/>
            </a:bodyPr>
            <a:lstStyle/>
            <a:p>
              <a:pPr indent="0" lvl="0" marL="0" marR="0" rtl="0" algn="ct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1"/>
            <p:cNvSpPr txBox="1"/>
            <p:nvPr/>
          </p:nvSpPr>
          <p:spPr>
            <a:xfrm>
              <a:off x="1043608" y="5321933"/>
              <a:ext cx="7318029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ko-KR" sz="2000">
                  <a:solidFill>
                    <a:schemeClr val="dk1"/>
                  </a:solidFill>
                  <a:latin typeface="Malgun Gothic"/>
                  <a:ea typeface="Malgun Gothic"/>
                  <a:cs typeface="Malgun Gothic"/>
                  <a:sym typeface="Malgun Gothic"/>
                </a:rPr>
                <a:t>제출한 사업계획서 내용을 기준으로 작성(주요내용 수정 불가)</a:t>
              </a:r>
              <a:endParaRPr/>
            </a:p>
          </p:txBody>
        </p:sp>
      </p:grpSp>
      <p:grpSp>
        <p:nvGrpSpPr>
          <p:cNvPr id="102" name="Google Shape;102;p1"/>
          <p:cNvGrpSpPr/>
          <p:nvPr/>
        </p:nvGrpSpPr>
        <p:grpSpPr>
          <a:xfrm>
            <a:off x="755576" y="5877272"/>
            <a:ext cx="7513087" cy="400989"/>
            <a:chOff x="755576" y="5321933"/>
            <a:chExt cx="7513087" cy="400989"/>
          </a:xfrm>
        </p:grpSpPr>
        <p:sp>
          <p:nvSpPr>
            <p:cNvPr id="103" name="Google Shape;103;p1"/>
            <p:cNvSpPr/>
            <p:nvPr/>
          </p:nvSpPr>
          <p:spPr>
            <a:xfrm>
              <a:off x="755576" y="5360203"/>
              <a:ext cx="144016" cy="362719"/>
            </a:xfrm>
            <a:prstGeom prst="rect">
              <a:avLst/>
            </a:prstGeom>
            <a:gradFill>
              <a:gsLst>
                <a:gs pos="0">
                  <a:srgbClr val="0066CC"/>
                </a:gs>
                <a:gs pos="100000">
                  <a:srgbClr val="0099FF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56700" lIns="113425" spcFirstLastPara="1" rIns="113425" wrap="square" tIns="56700">
              <a:noAutofit/>
            </a:bodyPr>
            <a:lstStyle/>
            <a:p>
              <a:pPr indent="0" lvl="0" marL="0" marR="0" rtl="0" algn="ctr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"/>
            <p:cNvSpPr txBox="1"/>
            <p:nvPr/>
          </p:nvSpPr>
          <p:spPr>
            <a:xfrm>
              <a:off x="1043608" y="5321933"/>
              <a:ext cx="7225055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ko-KR" sz="2000">
                  <a:solidFill>
                    <a:schemeClr val="dk1"/>
                  </a:solidFill>
                  <a:latin typeface="Malgun Gothic"/>
                  <a:ea typeface="Malgun Gothic"/>
                  <a:cs typeface="Malgun Gothic"/>
                  <a:sym typeface="Malgun Gothic"/>
                </a:rPr>
                <a:t>파일 제목 : 2026년 지역 창업 솔버톤 대회 발표자료_홍길동</a:t>
              </a:r>
              <a:endParaRPr b="1" sz="20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RW00004584067a" id="168" name="Google Shape;16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1362" y="1517440"/>
            <a:ext cx="6799262" cy="48958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9" name="Google Shape;169;p10"/>
          <p:cNvCxnSpPr/>
          <p:nvPr/>
        </p:nvCxnSpPr>
        <p:spPr>
          <a:xfrm>
            <a:off x="85388" y="764704"/>
            <a:ext cx="8951108" cy="1970"/>
          </a:xfrm>
          <a:prstGeom prst="straightConnector1">
            <a:avLst/>
          </a:prstGeom>
          <a:noFill/>
          <a:ln cap="flat" cmpd="sng" w="28575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0" name="Google Shape;170;p10"/>
          <p:cNvSpPr txBox="1"/>
          <p:nvPr/>
        </p:nvSpPr>
        <p:spPr>
          <a:xfrm>
            <a:off x="231162" y="292006"/>
            <a:ext cx="6460423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2400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※ PDF 변환 방법 – 본 슬라이드 삭제 후 제출</a:t>
            </a:r>
            <a:endParaRPr/>
          </a:p>
        </p:txBody>
      </p:sp>
      <p:sp>
        <p:nvSpPr>
          <p:cNvPr id="171" name="Google Shape;171;p10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72" name="Google Shape;172;p10"/>
          <p:cNvSpPr txBox="1"/>
          <p:nvPr/>
        </p:nvSpPr>
        <p:spPr>
          <a:xfrm>
            <a:off x="231162" y="1052736"/>
            <a:ext cx="325121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① 파일 – 다른 이름으로 저장</a:t>
            </a:r>
            <a:endParaRPr b="1" sz="18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73" name="Google Shape;173;p10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74" name="Google Shape;174;p10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75" name="Google Shape;175;p10"/>
          <p:cNvSpPr/>
          <p:nvPr/>
        </p:nvSpPr>
        <p:spPr>
          <a:xfrm>
            <a:off x="442024" y="1677784"/>
            <a:ext cx="424912" cy="288032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76" name="Google Shape;176;p10"/>
          <p:cNvSpPr/>
          <p:nvPr/>
        </p:nvSpPr>
        <p:spPr>
          <a:xfrm>
            <a:off x="482844" y="2108364"/>
            <a:ext cx="1128664" cy="240736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77" name="Google Shape;177;p10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3" name="Google Shape;183;p11"/>
          <p:cNvCxnSpPr/>
          <p:nvPr/>
        </p:nvCxnSpPr>
        <p:spPr>
          <a:xfrm>
            <a:off x="85388" y="764704"/>
            <a:ext cx="8951108" cy="1970"/>
          </a:xfrm>
          <a:prstGeom prst="straightConnector1">
            <a:avLst/>
          </a:prstGeom>
          <a:noFill/>
          <a:ln cap="flat" cmpd="sng" w="28575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4" name="Google Shape;184;p11"/>
          <p:cNvSpPr txBox="1"/>
          <p:nvPr/>
        </p:nvSpPr>
        <p:spPr>
          <a:xfrm>
            <a:off x="231162" y="292006"/>
            <a:ext cx="6460423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2400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※ PDF 변환 방법 – 본 슬라이드 삭제 후 제출</a:t>
            </a:r>
            <a:endParaRPr/>
          </a:p>
        </p:txBody>
      </p:sp>
      <p:sp>
        <p:nvSpPr>
          <p:cNvPr id="185" name="Google Shape;185;p1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86" name="Google Shape;186;p11"/>
          <p:cNvSpPr txBox="1"/>
          <p:nvPr/>
        </p:nvSpPr>
        <p:spPr>
          <a:xfrm>
            <a:off x="251520" y="1052736"/>
            <a:ext cx="341311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② 파일 형식 ‘PDF’ 선택 - 저장</a:t>
            </a:r>
            <a:endParaRPr b="1" sz="18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87" name="Google Shape;187;p1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88" name="Google Shape;188;p1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189" name="Google Shape;189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7544" y="1484155"/>
            <a:ext cx="7200800" cy="52588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9" name="Google Shape;109;p2"/>
          <p:cNvCxnSpPr/>
          <p:nvPr/>
        </p:nvCxnSpPr>
        <p:spPr>
          <a:xfrm>
            <a:off x="85388" y="764704"/>
            <a:ext cx="8951108" cy="1970"/>
          </a:xfrm>
          <a:prstGeom prst="straightConnector1">
            <a:avLst/>
          </a:prstGeom>
          <a:noFill/>
          <a:ln cap="flat" cmpd="sng" w="28575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0" name="Google Shape;110;p2"/>
          <p:cNvSpPr txBox="1"/>
          <p:nvPr/>
        </p:nvSpPr>
        <p:spPr>
          <a:xfrm>
            <a:off x="303170" y="292006"/>
            <a:ext cx="873332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24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2026년 지역 창업 솔버톤 대회 발표자료</a:t>
            </a:r>
            <a:endParaRPr/>
          </a:p>
        </p:txBody>
      </p:sp>
      <p:sp>
        <p:nvSpPr>
          <p:cNvPr id="111" name="Google Shape;111;p2"/>
          <p:cNvSpPr txBox="1"/>
          <p:nvPr/>
        </p:nvSpPr>
        <p:spPr>
          <a:xfrm>
            <a:off x="303170" y="2060848"/>
            <a:ext cx="8661318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40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아이템명</a:t>
            </a:r>
            <a:endParaRPr/>
          </a:p>
        </p:txBody>
      </p:sp>
      <p:sp>
        <p:nvSpPr>
          <p:cNvPr id="112" name="Google Shape;112;p2"/>
          <p:cNvSpPr/>
          <p:nvPr/>
        </p:nvSpPr>
        <p:spPr>
          <a:xfrm>
            <a:off x="182499" y="3849517"/>
            <a:ext cx="8902659" cy="1396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1" lang="ko-KR" sz="1800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팀명 : </a:t>
            </a:r>
            <a:r>
              <a:rPr b="1" lang="ko-KR" sz="1800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홍길동</a:t>
            </a:r>
            <a:endParaRPr b="1" sz="1800">
              <a:solidFill>
                <a:srgbClr val="0000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-342900" lvl="0" marL="342900" marR="0" rtl="0" algn="l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1" lang="ko-KR" sz="1800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대표자 : </a:t>
            </a:r>
            <a:r>
              <a:rPr b="1" lang="ko-KR" sz="1800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OOO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1" lang="ko-KR" sz="1800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팀원 : </a:t>
            </a:r>
            <a:r>
              <a:rPr b="1" lang="ko-KR" sz="1800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OOO / OOO / OOO</a:t>
            </a:r>
            <a:r>
              <a:rPr lang="ko-KR" sz="1800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 /</a:t>
            </a:r>
            <a:r>
              <a:rPr b="1" lang="ko-KR" sz="1800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 OOO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"/>
          <p:cNvSpPr txBox="1"/>
          <p:nvPr/>
        </p:nvSpPr>
        <p:spPr>
          <a:xfrm>
            <a:off x="303170" y="271172"/>
            <a:ext cx="873332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24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목  차</a:t>
            </a:r>
            <a:endParaRPr/>
          </a:p>
        </p:txBody>
      </p:sp>
      <p:sp>
        <p:nvSpPr>
          <p:cNvPr id="118" name="Google Shape;118;p3"/>
          <p:cNvSpPr/>
          <p:nvPr/>
        </p:nvSpPr>
        <p:spPr>
          <a:xfrm>
            <a:off x="359532" y="1052736"/>
            <a:ext cx="8424936" cy="45427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Malgun Gothic"/>
              <a:buAutoNum type="arabicPeriod"/>
            </a:pPr>
            <a:r>
              <a:rPr b="1" lang="ko-KR" sz="1800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문제인식(Problem)</a:t>
            </a:r>
            <a:endParaRPr/>
          </a:p>
          <a:p>
            <a:pPr indent="0" lvl="0" marL="0" marR="0" rtl="0" algn="l"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None/>
            </a:pPr>
            <a:r>
              <a:rPr b="1" lang="ko-KR" sz="1200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  1-1. 제품·서비스의 개발 동기</a:t>
            </a:r>
            <a:endParaRPr b="1" sz="1200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None/>
            </a:pPr>
            <a:r>
              <a:rPr b="1" lang="ko-KR" sz="1200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  1-2. 제품·서비스의 목적(필요성)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ko-KR" sz="1800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2. 실현가능성(Solution)</a:t>
            </a:r>
            <a:endParaRPr/>
          </a:p>
          <a:p>
            <a:pPr indent="0" lvl="0" marL="0" marR="0" rtl="0" algn="l"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None/>
            </a:pPr>
            <a:r>
              <a:rPr b="1" lang="ko-KR" sz="1200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  2-1. 제품·서비스의 개발 방안</a:t>
            </a:r>
            <a:endParaRPr b="1" sz="1200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None/>
            </a:pPr>
            <a:r>
              <a:rPr b="1" lang="ko-KR" sz="1200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  2-2. 고객 요구사항에 대한 대응방안 (차별화 전략)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ko-KR" sz="1800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3. 성장전략(Scale-up)</a:t>
            </a:r>
            <a:endParaRPr/>
          </a:p>
          <a:p>
            <a:pPr indent="0" lvl="0" marL="0" marR="0" rtl="0" algn="l"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None/>
            </a:pPr>
            <a:r>
              <a:rPr b="1" lang="ko-KR" sz="1200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  3-1. 시장진입 및 성과창출 전략</a:t>
            </a:r>
            <a:endParaRPr b="1" sz="1200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None/>
            </a:pPr>
            <a:r>
              <a:rPr b="1" lang="ko-KR" sz="1200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  3-2. 시장진입 및 성과창출 전략</a:t>
            </a:r>
            <a:endParaRPr b="1" sz="1200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ko-KR" sz="1800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4. 기업 구성(Team)</a:t>
            </a:r>
            <a:endParaRPr/>
          </a:p>
          <a:p>
            <a:pPr indent="0" lvl="0" marL="0" marR="0" rtl="0" algn="l"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None/>
            </a:pPr>
            <a:r>
              <a:rPr b="1" lang="ko-KR" sz="1200">
                <a:solidFill>
                  <a:srgbClr val="000000"/>
                </a:solidFill>
                <a:latin typeface="Malgun Gothic"/>
                <a:ea typeface="Malgun Gothic"/>
                <a:cs typeface="Malgun Gothic"/>
                <a:sym typeface="Malgun Gothic"/>
              </a:rPr>
              <a:t>  4-1. 대표자 및 팀원의 보유역량</a:t>
            </a:r>
            <a:endParaRPr b="1" sz="1200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cxnSp>
        <p:nvCxnSpPr>
          <p:cNvPr id="119" name="Google Shape;119;p3"/>
          <p:cNvCxnSpPr/>
          <p:nvPr/>
        </p:nvCxnSpPr>
        <p:spPr>
          <a:xfrm>
            <a:off x="85388" y="764704"/>
            <a:ext cx="8951108" cy="1970"/>
          </a:xfrm>
          <a:prstGeom prst="straightConnector1">
            <a:avLst/>
          </a:prstGeom>
          <a:noFill/>
          <a:ln cap="flat" cmpd="sng" w="28575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5" name="Google Shape;125;p4"/>
          <p:cNvCxnSpPr/>
          <p:nvPr/>
        </p:nvCxnSpPr>
        <p:spPr>
          <a:xfrm>
            <a:off x="85388" y="764704"/>
            <a:ext cx="8951108" cy="1970"/>
          </a:xfrm>
          <a:prstGeom prst="straightConnector1">
            <a:avLst/>
          </a:prstGeom>
          <a:noFill/>
          <a:ln cap="flat" cmpd="sng" w="28575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6" name="Google Shape;126;p4"/>
          <p:cNvSpPr txBox="1"/>
          <p:nvPr/>
        </p:nvSpPr>
        <p:spPr>
          <a:xfrm>
            <a:off x="303170" y="292006"/>
            <a:ext cx="873332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24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1. 문제인식(Problem)</a:t>
            </a:r>
            <a:endParaRPr b="1" sz="24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27" name="Google Shape;127;p4"/>
          <p:cNvSpPr/>
          <p:nvPr/>
        </p:nvSpPr>
        <p:spPr>
          <a:xfrm>
            <a:off x="395536" y="1124744"/>
            <a:ext cx="8640960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1-1. 제품·서비스의 개발동기</a:t>
            </a:r>
            <a:endParaRPr b="1" sz="18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000">
              <a:solidFill>
                <a:srgbClr val="0000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ko-KR" sz="1400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※  (작성요령) 자사가 개발(보유)하고 있는 제품 또는 서비스에 대한 개발동기 등을 기재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2" name="Google Shape;132;p5"/>
          <p:cNvCxnSpPr/>
          <p:nvPr/>
        </p:nvCxnSpPr>
        <p:spPr>
          <a:xfrm>
            <a:off x="85388" y="764704"/>
            <a:ext cx="8951108" cy="1970"/>
          </a:xfrm>
          <a:prstGeom prst="straightConnector1">
            <a:avLst/>
          </a:prstGeom>
          <a:noFill/>
          <a:ln cap="flat" cmpd="sng" w="28575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3" name="Google Shape;133;p5"/>
          <p:cNvSpPr txBox="1"/>
          <p:nvPr/>
        </p:nvSpPr>
        <p:spPr>
          <a:xfrm>
            <a:off x="303170" y="292006"/>
            <a:ext cx="873332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24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1. 문제인식(Problem)</a:t>
            </a:r>
            <a:endParaRPr b="1" sz="24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34" name="Google Shape;134;p5"/>
          <p:cNvSpPr/>
          <p:nvPr/>
        </p:nvSpPr>
        <p:spPr>
          <a:xfrm>
            <a:off x="395536" y="1124744"/>
            <a:ext cx="864096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1-2. 제품·서비스의 목적(필요성)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000">
              <a:solidFill>
                <a:srgbClr val="0000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ko-KR" sz="1400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※  (작성요령) 제품(서비스)을 구현하고자 하는 목적, 고객의 니즈를 혁신적으로 해결하기 위한 </a:t>
            </a:r>
            <a:endParaRPr i="1" sz="1400">
              <a:solidFill>
                <a:srgbClr val="0000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ko-KR" sz="1400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    방안 등을 기재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9" name="Google Shape;139;p6"/>
          <p:cNvCxnSpPr/>
          <p:nvPr/>
        </p:nvCxnSpPr>
        <p:spPr>
          <a:xfrm>
            <a:off x="85388" y="764704"/>
            <a:ext cx="8951108" cy="1970"/>
          </a:xfrm>
          <a:prstGeom prst="straightConnector1">
            <a:avLst/>
          </a:prstGeom>
          <a:noFill/>
          <a:ln cap="flat" cmpd="sng" w="28575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0" name="Google Shape;140;p6"/>
          <p:cNvSpPr txBox="1"/>
          <p:nvPr/>
        </p:nvSpPr>
        <p:spPr>
          <a:xfrm>
            <a:off x="303170" y="292006"/>
            <a:ext cx="873332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24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2. 실현가능성(Solution)</a:t>
            </a:r>
            <a:endParaRPr b="1" sz="24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41" name="Google Shape;141;p6"/>
          <p:cNvSpPr/>
          <p:nvPr/>
        </p:nvSpPr>
        <p:spPr>
          <a:xfrm>
            <a:off x="395536" y="1124744"/>
            <a:ext cx="864096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2-1. 제품·서비스의 개발 방안</a:t>
            </a:r>
            <a:endParaRPr b="1" sz="18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000">
              <a:solidFill>
                <a:srgbClr val="0000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ko-KR" sz="1400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※  (작성요령) 제품(서비스</a:t>
            </a:r>
            <a:r>
              <a:rPr lang="ko-KR" sz="1400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) 구현정도, 제작 소요기간 및 제작방법(자체, 외주), 추진일정 등 사업 전체   </a:t>
            </a:r>
            <a:endParaRPr sz="1400">
              <a:solidFill>
                <a:srgbClr val="0000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1400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    로드맵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6" name="Google Shape;146;p7"/>
          <p:cNvCxnSpPr/>
          <p:nvPr/>
        </p:nvCxnSpPr>
        <p:spPr>
          <a:xfrm>
            <a:off x="85388" y="764704"/>
            <a:ext cx="8951108" cy="1970"/>
          </a:xfrm>
          <a:prstGeom prst="straightConnector1">
            <a:avLst/>
          </a:prstGeom>
          <a:noFill/>
          <a:ln cap="flat" cmpd="sng" w="28575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7" name="Google Shape;147;p7"/>
          <p:cNvSpPr txBox="1"/>
          <p:nvPr/>
        </p:nvSpPr>
        <p:spPr>
          <a:xfrm>
            <a:off x="303170" y="292006"/>
            <a:ext cx="873332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24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2. 실현가능성(Solution)</a:t>
            </a:r>
            <a:endParaRPr b="1" sz="24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48" name="Google Shape;148;p7"/>
          <p:cNvSpPr/>
          <p:nvPr/>
        </p:nvSpPr>
        <p:spPr>
          <a:xfrm>
            <a:off x="395536" y="1124744"/>
            <a:ext cx="864096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2-2. 고객 요구사항에 대한 대응방안</a:t>
            </a:r>
            <a:endParaRPr b="1" sz="18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000">
              <a:solidFill>
                <a:srgbClr val="0000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ko-KR" sz="1400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※  (작성요령) 기능·효용·성분·디자인 등의 측면에서 현재 시장에서의 대체재(경쟁사) 대비 우위요소,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ko-KR" sz="1400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    차별화 전략, 고객 및 해당분야 전문가 등이 요구하는 문제점에 대한 개선방안 등을 기재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3" name="Google Shape;153;p8"/>
          <p:cNvCxnSpPr/>
          <p:nvPr/>
        </p:nvCxnSpPr>
        <p:spPr>
          <a:xfrm>
            <a:off x="85388" y="764704"/>
            <a:ext cx="8951108" cy="1970"/>
          </a:xfrm>
          <a:prstGeom prst="straightConnector1">
            <a:avLst/>
          </a:prstGeom>
          <a:noFill/>
          <a:ln cap="flat" cmpd="sng" w="28575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4" name="Google Shape;154;p8"/>
          <p:cNvSpPr txBox="1"/>
          <p:nvPr/>
        </p:nvSpPr>
        <p:spPr>
          <a:xfrm>
            <a:off x="303170" y="292006"/>
            <a:ext cx="873332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24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3. 성장전략(Scale-up)</a:t>
            </a:r>
            <a:endParaRPr b="1" sz="24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55" name="Google Shape;155;p8"/>
          <p:cNvSpPr/>
          <p:nvPr/>
        </p:nvSpPr>
        <p:spPr>
          <a:xfrm>
            <a:off x="395536" y="1124744"/>
            <a:ext cx="864096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3-1. 시장진입 및 성과창출 전략</a:t>
            </a:r>
            <a:endParaRPr b="1" sz="18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000">
              <a:solidFill>
                <a:srgbClr val="0000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ko-KR" sz="1400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※  (작성요령) 내수시장 : 주 소비자층, 시장진출 및 판매전략, 그간 실적 등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ko-KR" sz="1400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                  해외시장 : 글로벌 진출 실적, 역량, 수출망 확보계획 등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0" name="Google Shape;160;p9"/>
          <p:cNvCxnSpPr/>
          <p:nvPr/>
        </p:nvCxnSpPr>
        <p:spPr>
          <a:xfrm>
            <a:off x="85388" y="764704"/>
            <a:ext cx="8951108" cy="1970"/>
          </a:xfrm>
          <a:prstGeom prst="straightConnector1">
            <a:avLst/>
          </a:prstGeom>
          <a:noFill/>
          <a:ln cap="flat" cmpd="sng" w="28575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1" name="Google Shape;161;p9"/>
          <p:cNvSpPr txBox="1"/>
          <p:nvPr/>
        </p:nvSpPr>
        <p:spPr>
          <a:xfrm>
            <a:off x="303170" y="292006"/>
            <a:ext cx="873332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24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4. 기업 구성(Team)</a:t>
            </a:r>
            <a:endParaRPr b="1" sz="24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62" name="Google Shape;162;p9"/>
          <p:cNvSpPr/>
          <p:nvPr/>
        </p:nvSpPr>
        <p:spPr>
          <a:xfrm>
            <a:off x="395536" y="1124744"/>
            <a:ext cx="8640960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o-KR" sz="180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4-1. 대표자 및 팀원의 보유역량</a:t>
            </a:r>
            <a:endParaRPr b="1" sz="180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ko-KR" sz="1000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ko-KR" sz="1400">
                <a:solidFill>
                  <a:srgbClr val="0000FF"/>
                </a:solidFill>
                <a:latin typeface="Malgun Gothic"/>
                <a:ea typeface="Malgun Gothic"/>
                <a:cs typeface="Malgun Gothic"/>
                <a:sym typeface="Malgun Gothic"/>
              </a:rPr>
              <a:t>※  (작성요령) 대표자 및 팀원(업무파트너 포함)이 보유하고 있는 경험, 기술력, 노하우 등 기재</a:t>
            </a:r>
            <a:endParaRPr i="1" sz="1400">
              <a:solidFill>
                <a:srgbClr val="0000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테마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테마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2016-05-27T01:27:44Z</dcterms:created>
  <dc:creator>대학연대</dc:creator>
</cp:coreProperties>
</file>