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24384000" cy="13716000"/>
  <p:notesSz cx="6858000" cy="9144000"/>
  <p:embeddedFontLst>
    <p:embeddedFont>
      <p:font typeface="Pretendard Bold" panose="020B0600000101010101" charset="-127"/>
      <p:bold r:id="rId9"/>
    </p:embeddedFont>
    <p:embeddedFont>
      <p:font typeface="Pretendard Light" panose="020B0600000101010101" charset="-127"/>
      <p:regular r:id="rId10"/>
    </p:embeddedFont>
    <p:embeddedFont>
      <p:font typeface="S-Core Dream 5 Medium" panose="020B0503030302020204" pitchFamily="34" charset="-127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5C4F81-562B-4F9F-A71E-645724BEDD53}" v="3" dt="2025-09-18T13:15:14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76" y="102"/>
      </p:cViewPr>
      <p:guideLst>
        <p:guide orient="horz" pos="4320"/>
        <p:guide pos="2880"/>
        <p:guide orient="horz" pos="15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오혜린" userId="4b8c69eb-fa74-42d3-85cf-fa5c0e1d5662" providerId="ADAL" clId="{1702716F-11EA-4DF1-AF10-28727EABD33F}"/>
    <pc:docChg chg="undo custSel mod modSld">
      <pc:chgData name="오혜린" userId="4b8c69eb-fa74-42d3-85cf-fa5c0e1d5662" providerId="ADAL" clId="{1702716F-11EA-4DF1-AF10-28727EABD33F}" dt="2025-09-18T13:16:04.768" v="32" actId="798"/>
      <pc:docMkLst>
        <pc:docMk/>
      </pc:docMkLst>
      <pc:sldChg chg="modSp mod">
        <pc:chgData name="오혜린" userId="4b8c69eb-fa74-42d3-85cf-fa5c0e1d5662" providerId="ADAL" clId="{1702716F-11EA-4DF1-AF10-28727EABD33F}" dt="2025-09-18T13:15:14.609" v="20"/>
        <pc:sldMkLst>
          <pc:docMk/>
          <pc:sldMk cId="0" sldId="257"/>
        </pc:sldMkLst>
        <pc:graphicFrameChg chg="mod modGraphic">
          <ac:chgData name="오혜린" userId="4b8c69eb-fa74-42d3-85cf-fa5c0e1d5662" providerId="ADAL" clId="{1702716F-11EA-4DF1-AF10-28727EABD33F}" dt="2025-09-18T13:15:08.240" v="18" actId="113"/>
          <ac:graphicFrameMkLst>
            <pc:docMk/>
            <pc:sldMk cId="0" sldId="257"/>
            <ac:graphicFrameMk id="4" creationId="{00000000-0000-0000-0000-000000000000}"/>
          </ac:graphicFrameMkLst>
        </pc:graphicFrameChg>
        <pc:graphicFrameChg chg="mod modGraphic">
          <ac:chgData name="오혜린" userId="4b8c69eb-fa74-42d3-85cf-fa5c0e1d5662" providerId="ADAL" clId="{1702716F-11EA-4DF1-AF10-28727EABD33F}" dt="2025-09-18T13:15:14.609" v="20"/>
          <ac:graphicFrameMkLst>
            <pc:docMk/>
            <pc:sldMk cId="0" sldId="257"/>
            <ac:graphicFrameMk id="5" creationId="{00000000-0000-0000-0000-000000000000}"/>
          </ac:graphicFrameMkLst>
        </pc:graphicFrameChg>
      </pc:sldChg>
      <pc:sldChg chg="modSp mod">
        <pc:chgData name="오혜린" userId="4b8c69eb-fa74-42d3-85cf-fa5c0e1d5662" providerId="ADAL" clId="{1702716F-11EA-4DF1-AF10-28727EABD33F}" dt="2025-09-18T13:15:28.065" v="23" actId="798"/>
        <pc:sldMkLst>
          <pc:docMk/>
          <pc:sldMk cId="0" sldId="258"/>
        </pc:sldMkLst>
        <pc:graphicFrameChg chg="modGraphic">
          <ac:chgData name="오혜린" userId="4b8c69eb-fa74-42d3-85cf-fa5c0e1d5662" providerId="ADAL" clId="{1702716F-11EA-4DF1-AF10-28727EABD33F}" dt="2025-09-18T13:15:28.065" v="23" actId="798"/>
          <ac:graphicFrameMkLst>
            <pc:docMk/>
            <pc:sldMk cId="0" sldId="258"/>
            <ac:graphicFrameMk id="4" creationId="{00000000-0000-0000-0000-000000000000}"/>
          </ac:graphicFrameMkLst>
        </pc:graphicFrameChg>
      </pc:sldChg>
      <pc:sldChg chg="modSp mod">
        <pc:chgData name="오혜린" userId="4b8c69eb-fa74-42d3-85cf-fa5c0e1d5662" providerId="ADAL" clId="{1702716F-11EA-4DF1-AF10-28727EABD33F}" dt="2025-09-18T13:15:38.684" v="26" actId="798"/>
        <pc:sldMkLst>
          <pc:docMk/>
          <pc:sldMk cId="0" sldId="259"/>
        </pc:sldMkLst>
        <pc:graphicFrameChg chg="modGraphic">
          <ac:chgData name="오혜린" userId="4b8c69eb-fa74-42d3-85cf-fa5c0e1d5662" providerId="ADAL" clId="{1702716F-11EA-4DF1-AF10-28727EABD33F}" dt="2025-09-18T13:15:38.684" v="26" actId="798"/>
          <ac:graphicFrameMkLst>
            <pc:docMk/>
            <pc:sldMk cId="0" sldId="259"/>
            <ac:graphicFrameMk id="4" creationId="{00000000-0000-0000-0000-000000000000}"/>
          </ac:graphicFrameMkLst>
        </pc:graphicFrameChg>
      </pc:sldChg>
      <pc:sldChg chg="modSp mod">
        <pc:chgData name="오혜린" userId="4b8c69eb-fa74-42d3-85cf-fa5c0e1d5662" providerId="ADAL" clId="{1702716F-11EA-4DF1-AF10-28727EABD33F}" dt="2025-09-18T13:15:53.773" v="29" actId="113"/>
        <pc:sldMkLst>
          <pc:docMk/>
          <pc:sldMk cId="0" sldId="260"/>
        </pc:sldMkLst>
        <pc:graphicFrameChg chg="modGraphic">
          <ac:chgData name="오혜린" userId="4b8c69eb-fa74-42d3-85cf-fa5c0e1d5662" providerId="ADAL" clId="{1702716F-11EA-4DF1-AF10-28727EABD33F}" dt="2025-09-18T13:15:53.773" v="29" actId="113"/>
          <ac:graphicFrameMkLst>
            <pc:docMk/>
            <pc:sldMk cId="0" sldId="260"/>
            <ac:graphicFrameMk id="4" creationId="{00000000-0000-0000-0000-000000000000}"/>
          </ac:graphicFrameMkLst>
        </pc:graphicFrameChg>
      </pc:sldChg>
      <pc:sldChg chg="modSp mod">
        <pc:chgData name="오혜린" userId="4b8c69eb-fa74-42d3-85cf-fa5c0e1d5662" providerId="ADAL" clId="{1702716F-11EA-4DF1-AF10-28727EABD33F}" dt="2025-09-18T13:16:04.768" v="32" actId="798"/>
        <pc:sldMkLst>
          <pc:docMk/>
          <pc:sldMk cId="0" sldId="261"/>
        </pc:sldMkLst>
        <pc:graphicFrameChg chg="modGraphic">
          <ac:chgData name="오혜린" userId="4b8c69eb-fa74-42d3-85cf-fa5c0e1d5662" providerId="ADAL" clId="{1702716F-11EA-4DF1-AF10-28727EABD33F}" dt="2025-09-18T13:16:04.768" v="32" actId="798"/>
          <ac:graphicFrameMkLst>
            <pc:docMk/>
            <pc:sldMk cId="0" sldId="261"/>
            <ac:graphicFrameMk id="4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21500" y="6299200"/>
            <a:ext cx="10541000" cy="3035300"/>
          </a:xfrm>
          <a:prstGeom prst="rect">
            <a:avLst/>
          </a:prstGeom>
        </p:spPr>
        <p:txBody>
          <a:bodyPr lIns="0" tIns="338667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17048" b="0" i="0" u="none" strike="noStrike">
                <a:solidFill>
                  <a:srgbClr val="000000"/>
                </a:solidFill>
                <a:ea typeface="Pretendard Bold"/>
              </a:rPr>
              <a:t>정책</a:t>
            </a:r>
            <a:r>
              <a:rPr lang="en-US" sz="17048" b="0" i="0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17048" b="0" i="0" u="none" strike="noStrike">
                <a:solidFill>
                  <a:srgbClr val="000000"/>
                </a:solidFill>
                <a:ea typeface="Pretendard Bold"/>
              </a:rPr>
              <a:t>제안서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124700" y="5473700"/>
            <a:ext cx="10121900" cy="1079500"/>
          </a:xfrm>
          <a:prstGeom prst="rect">
            <a:avLst/>
          </a:prstGeom>
        </p:spPr>
        <p:txBody>
          <a:bodyPr lIns="0" tIns="118533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6073" b="0" i="0" u="none" strike="noStrike">
                <a:solidFill>
                  <a:srgbClr val="000000"/>
                </a:solidFill>
                <a:ea typeface="Pretendard Light"/>
              </a:rPr>
              <a:t>원주시</a:t>
            </a:r>
            <a:r>
              <a:rPr lang="en-US" sz="6073" b="0" i="0" u="none" strike="noStrike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6073" b="0" i="0" u="none" strike="noStrike">
                <a:solidFill>
                  <a:srgbClr val="000000"/>
                </a:solidFill>
                <a:ea typeface="Pretendard Light"/>
              </a:rPr>
              <a:t>청소년</a:t>
            </a:r>
            <a:r>
              <a:rPr lang="en-US" sz="6073" b="0" i="0" u="none" strike="noStrike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6073" b="0" i="0" u="none" strike="noStrike">
                <a:solidFill>
                  <a:srgbClr val="000000"/>
                </a:solidFill>
                <a:ea typeface="Pretendard Light"/>
              </a:rPr>
              <a:t>정책제안</a:t>
            </a:r>
            <a:r>
              <a:rPr lang="en-US" sz="6073" b="0" i="0" u="none" strike="noStrike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6073" b="0" i="0" u="none" strike="noStrike">
                <a:solidFill>
                  <a:srgbClr val="000000"/>
                </a:solidFill>
                <a:ea typeface="Pretendard Light"/>
              </a:rPr>
              <a:t>발표대회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3797300"/>
            <a:ext cx="3365500" cy="1028700"/>
          </a:xfrm>
          <a:prstGeom prst="rect">
            <a:avLst/>
          </a:prstGeom>
        </p:spPr>
      </p:pic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747020"/>
              </p:ext>
            </p:extLst>
          </p:nvPr>
        </p:nvGraphicFramePr>
        <p:xfrm>
          <a:off x="17297400" y="10922000"/>
          <a:ext cx="6296962" cy="1902290"/>
        </p:xfrm>
        <a:graphic>
          <a:graphicData uri="http://schemas.openxmlformats.org/drawingml/2006/table">
            <a:tbl>
              <a:tblPr/>
              <a:tblGrid>
                <a:gridCol w="1932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145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ko-KR" sz="2666" b="0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팀명</a:t>
                      </a:r>
                      <a:r>
                        <a:rPr lang="en-US" sz="2666" b="0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(</a:t>
                      </a:r>
                      <a:r>
                        <a:rPr lang="ko-KR" sz="2666" b="0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이름</a:t>
                      </a:r>
                      <a:r>
                        <a:rPr lang="en-US" sz="2666" b="0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)</a:t>
                      </a:r>
                      <a:endParaRPr lang="en-US" sz="1100"/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145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en" sz="2666" b="0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제안분야</a:t>
                      </a:r>
                      <a:endParaRPr lang="en-US" sz="1100"/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AFD0F8C-8C95-1E43-3066-9463573CB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0900" y="1511300"/>
            <a:ext cx="876300" cy="381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30E83DAF-C263-7751-22CC-671BB0646ED0}"/>
              </a:ext>
            </a:extLst>
          </p:cNvPr>
          <p:cNvSpPr txBox="1"/>
          <p:nvPr/>
        </p:nvSpPr>
        <p:spPr>
          <a:xfrm>
            <a:off x="1562100" y="889000"/>
            <a:ext cx="4940300" cy="1181100"/>
          </a:xfrm>
          <a:prstGeom prst="rect">
            <a:avLst/>
          </a:prstGeom>
        </p:spPr>
        <p:txBody>
          <a:bodyPr lIns="0" tIns="61638" rIns="0" bIns="0" rtlCol="0" anchor="t"/>
          <a:lstStyle/>
          <a:p>
            <a:pPr lvl="0" algn="l">
              <a:lnSpc>
                <a:spcPct val="109559"/>
              </a:lnSpc>
            </a:pPr>
            <a:r>
              <a:rPr lang="ko-KR" altLang="en-US" sz="6611" spc="-132" dirty="0">
                <a:solidFill>
                  <a:srgbClr val="000000"/>
                </a:solidFill>
                <a:ea typeface="Pretendard Bold"/>
              </a:rPr>
              <a:t>팀 구성</a:t>
            </a:r>
            <a:endParaRPr lang="en" sz="6611" b="0" i="0" u="none" strike="noStrike" spc="-132" dirty="0">
              <a:solidFill>
                <a:srgbClr val="000000"/>
              </a:solidFill>
              <a:ea typeface="Pretendard Bold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66B7C10-137A-D400-800F-18BB2D0FC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007826"/>
              </p:ext>
            </p:extLst>
          </p:nvPr>
        </p:nvGraphicFramePr>
        <p:xfrm>
          <a:off x="1104000" y="2394000"/>
          <a:ext cx="22176000" cy="951145"/>
        </p:xfrm>
        <a:graphic>
          <a:graphicData uri="http://schemas.openxmlformats.org/drawingml/2006/table">
            <a:tbl>
              <a:tblPr/>
              <a:tblGrid>
                <a:gridCol w="44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145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ko-KR" sz="2666" b="0" i="0" u="none" strike="noStrike" dirty="0" err="1">
                          <a:solidFill>
                            <a:srgbClr val="231F20"/>
                          </a:solidFill>
                          <a:ea typeface="S-Core Dream 5 Medium"/>
                        </a:rPr>
                        <a:t>팀명</a:t>
                      </a:r>
                      <a:r>
                        <a:rPr lang="en-US" sz="2666" b="0" i="0" u="none" strike="noStrike" dirty="0">
                          <a:solidFill>
                            <a:srgbClr val="231F20"/>
                          </a:solidFill>
                          <a:latin typeface="S-Core Dream 5 Medium"/>
                        </a:rPr>
                        <a:t>(</a:t>
                      </a:r>
                      <a:r>
                        <a:rPr lang="ko-KR" sz="2666" b="0" i="0" u="none" strike="noStrike" dirty="0">
                          <a:solidFill>
                            <a:srgbClr val="231F20"/>
                          </a:solidFill>
                          <a:ea typeface="S-Core Dream 5 Medium"/>
                        </a:rPr>
                        <a:t>이름</a:t>
                      </a:r>
                      <a:r>
                        <a:rPr lang="en-US" sz="2666" b="0" i="0" u="none" strike="noStrike" dirty="0">
                          <a:solidFill>
                            <a:srgbClr val="231F20"/>
                          </a:solidFill>
                          <a:latin typeface="S-Core Dream 5 Medium"/>
                        </a:rPr>
                        <a:t>)</a:t>
                      </a:r>
                      <a:endParaRPr lang="en-US" sz="1100" dirty="0"/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5F3FEB-A629-E5AC-FFE9-D19C31408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42048"/>
              </p:ext>
            </p:extLst>
          </p:nvPr>
        </p:nvGraphicFramePr>
        <p:xfrm>
          <a:off x="1072250" y="4266000"/>
          <a:ext cx="22207750" cy="7703997"/>
        </p:xfrm>
        <a:graphic>
          <a:graphicData uri="http://schemas.openxmlformats.org/drawingml/2006/table">
            <a:tbl>
              <a:tblPr/>
              <a:tblGrid>
                <a:gridCol w="2025746">
                  <a:extLst>
                    <a:ext uri="{9D8B030D-6E8A-4147-A177-3AD203B41FA5}">
                      <a16:colId xmlns:a16="http://schemas.microsoft.com/office/drawing/2014/main" val="1554343614"/>
                    </a:ext>
                  </a:extLst>
                </a:gridCol>
                <a:gridCol w="513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3978">
                  <a:extLst>
                    <a:ext uri="{9D8B030D-6E8A-4147-A177-3AD203B41FA5}">
                      <a16:colId xmlns:a16="http://schemas.microsoft.com/office/drawing/2014/main" val="1038154756"/>
                    </a:ext>
                  </a:extLst>
                </a:gridCol>
                <a:gridCol w="3978394">
                  <a:extLst>
                    <a:ext uri="{9D8B030D-6E8A-4147-A177-3AD203B41FA5}">
                      <a16:colId xmlns:a16="http://schemas.microsoft.com/office/drawing/2014/main" val="2464877014"/>
                    </a:ext>
                  </a:extLst>
                </a:gridCol>
                <a:gridCol w="7500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0571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r>
                        <a:rPr lang="en-US" sz="2666" b="0" i="0" u="none" strike="noStrike" kern="1200" dirty="0">
                          <a:solidFill>
                            <a:srgbClr val="231F20"/>
                          </a:solidFill>
                          <a:latin typeface="+mn-lt"/>
                          <a:ea typeface="S-Core Dream 5 Medium"/>
                          <a:cs typeface="+mn-cs"/>
                        </a:rPr>
                        <a:t>NO.</a:t>
                      </a:r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ko-KR" altLang="en-US" sz="2666" b="0" i="0" u="none" strike="noStrike" dirty="0">
                          <a:solidFill>
                            <a:srgbClr val="231F20"/>
                          </a:solidFill>
                          <a:ea typeface="S-Core Dream 5 Medium"/>
                        </a:rPr>
                        <a:t>이름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r>
                        <a:rPr lang="ko-KR" altLang="en-US" sz="2666" b="0" i="0" u="none" strike="noStrike" kern="1200" dirty="0">
                          <a:solidFill>
                            <a:srgbClr val="231F20"/>
                          </a:solidFill>
                          <a:latin typeface="+mn-lt"/>
                          <a:ea typeface="S-Core Dream 5 Medium"/>
                          <a:cs typeface="+mn-cs"/>
                        </a:rPr>
                        <a:t>학교</a:t>
                      </a: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r>
                        <a:rPr lang="ko-KR" altLang="en-US" sz="2666" b="0" i="0" u="none" strike="noStrike" kern="1200" dirty="0">
                          <a:solidFill>
                            <a:srgbClr val="231F20"/>
                          </a:solidFill>
                          <a:latin typeface="+mn-lt"/>
                          <a:ea typeface="S-Core Dream 5 Medium"/>
                          <a:cs typeface="+mn-cs"/>
                        </a:rPr>
                        <a:t>학년</a:t>
                      </a: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r>
                        <a:rPr lang="ko-KR" altLang="en-US" sz="2666" b="0" i="0" u="none" strike="noStrike" kern="1200" dirty="0">
                          <a:solidFill>
                            <a:srgbClr val="231F20"/>
                          </a:solidFill>
                          <a:latin typeface="+mn-lt"/>
                          <a:ea typeface="S-Core Dream 5 Medium"/>
                          <a:cs typeface="+mn-cs"/>
                        </a:rPr>
                        <a:t>역할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571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r>
                        <a:rPr lang="en-US" sz="2666" b="0" i="0" u="none" strike="noStrike" kern="1200" dirty="0">
                          <a:solidFill>
                            <a:srgbClr val="231F20"/>
                          </a:solidFill>
                          <a:latin typeface="+mn-lt"/>
                          <a:ea typeface="S-Core Dream 5 Medium"/>
                          <a:cs typeface="+mn-cs"/>
                        </a:rPr>
                        <a:t>1</a:t>
                      </a:r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r>
                        <a:rPr lang="ko-KR" altLang="en-US" sz="2666" b="0" i="0" u="none" strike="noStrike" kern="1200" dirty="0">
                          <a:solidFill>
                            <a:srgbClr val="231F20"/>
                          </a:solidFill>
                          <a:latin typeface="+mn-lt"/>
                          <a:ea typeface="S-Core Dream 5 Medium"/>
                          <a:cs typeface="+mn-cs"/>
                        </a:rPr>
                        <a:t>팀장</a:t>
                      </a:r>
                      <a:r>
                        <a:rPr lang="en-US" altLang="ko-KR" sz="2666" b="0" i="0" u="none" strike="noStrike" kern="1200" dirty="0">
                          <a:solidFill>
                            <a:srgbClr val="231F20"/>
                          </a:solidFill>
                          <a:latin typeface="+mn-lt"/>
                          <a:ea typeface="S-Core Dream 5 Medium"/>
                          <a:cs typeface="+mn-cs"/>
                        </a:rPr>
                        <a:t>(</a:t>
                      </a:r>
                      <a:r>
                        <a:rPr lang="ko-KR" altLang="en-US" sz="2666" b="0" i="0" u="none" strike="noStrike" kern="1200" dirty="0">
                          <a:solidFill>
                            <a:srgbClr val="231F20"/>
                          </a:solidFill>
                          <a:latin typeface="+mn-lt"/>
                          <a:ea typeface="S-Core Dream 5 Medium"/>
                          <a:cs typeface="+mn-cs"/>
                        </a:rPr>
                        <a:t>대표자</a:t>
                      </a:r>
                      <a:r>
                        <a:rPr lang="en-US" altLang="ko-KR" sz="2666" b="0" i="0" u="none" strike="noStrike" kern="1200" dirty="0">
                          <a:solidFill>
                            <a:srgbClr val="231F20"/>
                          </a:solidFill>
                          <a:latin typeface="+mn-lt"/>
                          <a:ea typeface="S-Core Dream 5 Medium"/>
                          <a:cs typeface="+mn-cs"/>
                        </a:rPr>
                        <a:t>)</a:t>
                      </a: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194153"/>
                  </a:ext>
                </a:extLst>
              </a:tr>
              <a:tr h="1100571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r>
                        <a:rPr lang="en-US" sz="2666" b="0" i="0" u="none" strike="noStrike" kern="1200" dirty="0">
                          <a:solidFill>
                            <a:srgbClr val="231F20"/>
                          </a:solidFill>
                          <a:latin typeface="+mn-lt"/>
                          <a:ea typeface="S-Core Dream 5 Medium"/>
                          <a:cs typeface="+mn-cs"/>
                        </a:rPr>
                        <a:t>2</a:t>
                      </a:r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r>
                        <a:rPr lang="ko-KR" altLang="en-US" sz="2666" b="0" i="0" u="none" strike="noStrike" kern="1200" dirty="0">
                          <a:solidFill>
                            <a:srgbClr val="231F20"/>
                          </a:solidFill>
                          <a:latin typeface="+mn-lt"/>
                          <a:ea typeface="S-Core Dream 5 Medium"/>
                          <a:cs typeface="+mn-cs"/>
                        </a:rPr>
                        <a:t>현황 조사</a:t>
                      </a: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11729"/>
                  </a:ext>
                </a:extLst>
              </a:tr>
              <a:tr h="1100571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r>
                        <a:rPr lang="en-US" sz="2666" b="0" i="0" u="none" strike="noStrike" kern="1200" dirty="0">
                          <a:solidFill>
                            <a:srgbClr val="231F20"/>
                          </a:solidFill>
                          <a:latin typeface="+mn-lt"/>
                          <a:ea typeface="S-Core Dream 5 Medium"/>
                          <a:cs typeface="+mn-cs"/>
                        </a:rPr>
                        <a:t>3</a:t>
                      </a:r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r>
                        <a:rPr lang="ko-KR" altLang="en-US" sz="2666" b="0" i="0" u="none" strike="noStrike" kern="1200" dirty="0">
                          <a:solidFill>
                            <a:srgbClr val="231F20"/>
                          </a:solidFill>
                          <a:latin typeface="+mn-lt"/>
                          <a:ea typeface="S-Core Dream 5 Medium"/>
                          <a:cs typeface="+mn-cs"/>
                        </a:rPr>
                        <a:t>발표</a:t>
                      </a: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39829"/>
                  </a:ext>
                </a:extLst>
              </a:tr>
              <a:tr h="1100571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r>
                        <a:rPr lang="en-US" sz="2666" b="0" i="0" u="none" strike="noStrike" kern="1200" dirty="0">
                          <a:solidFill>
                            <a:srgbClr val="231F20"/>
                          </a:solidFill>
                          <a:latin typeface="+mn-lt"/>
                          <a:ea typeface="S-Core Dream 5 Medium"/>
                          <a:cs typeface="+mn-cs"/>
                        </a:rPr>
                        <a:t>4</a:t>
                      </a:r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382239"/>
                  </a:ext>
                </a:extLst>
              </a:tr>
              <a:tr h="1100571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r>
                        <a:rPr lang="en-US" sz="2666" b="0" i="0" u="none" strike="noStrike" kern="1200" dirty="0">
                          <a:solidFill>
                            <a:srgbClr val="231F20"/>
                          </a:solidFill>
                          <a:latin typeface="+mn-lt"/>
                          <a:ea typeface="S-Core Dream 5 Medium"/>
                          <a:cs typeface="+mn-cs"/>
                        </a:rPr>
                        <a:t>5</a:t>
                      </a:r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38193"/>
                  </a:ext>
                </a:extLst>
              </a:tr>
              <a:tr h="1100571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r>
                        <a:rPr lang="en-US" sz="2666" b="0" i="0" u="none" strike="noStrike" kern="1200" dirty="0">
                          <a:solidFill>
                            <a:srgbClr val="231F20"/>
                          </a:solidFill>
                          <a:latin typeface="+mn-lt"/>
                          <a:ea typeface="S-Core Dream 5 Medium"/>
                          <a:cs typeface="+mn-cs"/>
                        </a:rPr>
                        <a:t>6</a:t>
                      </a:r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1714"/>
                        </a:lnSpc>
                        <a:defRPr/>
                      </a:pPr>
                      <a:endParaRPr lang="en-US" sz="2666" b="0" i="0" u="none" strike="noStrike" kern="1200" dirty="0">
                        <a:solidFill>
                          <a:srgbClr val="231F20"/>
                        </a:solidFill>
                        <a:latin typeface="+mn-lt"/>
                        <a:ea typeface="S-Core Dream 5 Medium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678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15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0900" y="1511300"/>
            <a:ext cx="876300" cy="381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62100" y="889000"/>
            <a:ext cx="4940300" cy="1181100"/>
          </a:xfrm>
          <a:prstGeom prst="rect">
            <a:avLst/>
          </a:prstGeom>
        </p:spPr>
        <p:txBody>
          <a:bodyPr lIns="0" tIns="61638" rIns="0" bIns="0" rtlCol="0" anchor="t"/>
          <a:lstStyle/>
          <a:p>
            <a:pPr lvl="0" algn="l">
              <a:lnSpc>
                <a:spcPct val="109559"/>
              </a:lnSpc>
            </a:pPr>
            <a:r>
              <a:rPr lang="en" sz="6611" b="0" i="0" u="none" strike="noStrike" spc="-132" dirty="0">
                <a:solidFill>
                  <a:srgbClr val="000000"/>
                </a:solidFill>
                <a:ea typeface="Pretendard Bold"/>
              </a:rPr>
              <a:t>제안요약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37653"/>
              </p:ext>
            </p:extLst>
          </p:nvPr>
        </p:nvGraphicFramePr>
        <p:xfrm>
          <a:off x="1270000" y="2538000"/>
          <a:ext cx="21561910" cy="4032000"/>
        </p:xfrm>
        <a:graphic>
          <a:graphicData uri="http://schemas.openxmlformats.org/drawingml/2006/table">
            <a:tbl>
              <a:tblPr/>
              <a:tblGrid>
                <a:gridCol w="513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9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4000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en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정책명</a:t>
                      </a:r>
                      <a:endParaRPr lang="en-US" sz="1100" b="1"/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제안하는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정책을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한눈에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알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수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있도록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짧고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간결하게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작성</a:t>
                      </a:r>
                      <a:endParaRPr lang="en-US" sz="1100"/>
                    </a:p>
                    <a:p>
                      <a:pPr lvl="0" algn="ctr">
                        <a:lnSpc>
                          <a:spcPct val="91714"/>
                        </a:lnSpc>
                      </a:pP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예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)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청소년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마음건강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ON: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지역맞춤형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상담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지원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확대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000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en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제안분야</a:t>
                      </a:r>
                      <a:endParaRPr lang="en-US" sz="1100" b="1"/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진로진학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관련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교육정책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/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일자리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및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정주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등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인프라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관련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정책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/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원주형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교육도시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미래상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 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중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>
                          <a:solidFill>
                            <a:srgbClr val="787878"/>
                          </a:solidFill>
                          <a:ea typeface="S-Core Dream 5 Medium"/>
                        </a:rPr>
                        <a:t>택</a:t>
                      </a:r>
                      <a:r>
                        <a:rPr lang="en-US" sz="3066" b="0" i="0" u="none" strike="noStrike">
                          <a:solidFill>
                            <a:srgbClr val="787878"/>
                          </a:solidFill>
                          <a:latin typeface="S-Core Dream 5 Medium"/>
                        </a:rPr>
                        <a:t>1</a:t>
                      </a:r>
                      <a:endParaRPr lang="en-US" sz="1100"/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000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en" sz="3066" b="1" i="0" u="none" strike="noStrike" dirty="0">
                          <a:solidFill>
                            <a:srgbClr val="231F20"/>
                          </a:solidFill>
                          <a:ea typeface="S-Core Dream 5 Medium"/>
                        </a:rPr>
                        <a:t>제안주제</a:t>
                      </a:r>
                      <a:endParaRPr lang="en-US" sz="1100" b="1" dirty="0"/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제안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분야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내에서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다루고자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하는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주제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altLang="en-US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간략하게 설명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83959"/>
              </p:ext>
            </p:extLst>
          </p:nvPr>
        </p:nvGraphicFramePr>
        <p:xfrm>
          <a:off x="1270000" y="7146000"/>
          <a:ext cx="21561910" cy="5554000"/>
        </p:xfrm>
        <a:graphic>
          <a:graphicData uri="http://schemas.openxmlformats.org/drawingml/2006/table">
            <a:tbl>
              <a:tblPr/>
              <a:tblGrid>
                <a:gridCol w="513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9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7000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en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주요내용</a:t>
                      </a:r>
                      <a:endParaRPr lang="en-US" sz="1100" b="1"/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 algn="l">
                        <a:lnSpc>
                          <a:spcPct val="91714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2~3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줄로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정책의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핵심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아이디어를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설명</a:t>
                      </a:r>
                      <a:b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a typeface="+mn-ea"/>
                        </a:rPr>
                      </a:b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예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)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청소년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상담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인프라를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확충해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심리적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안정과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학업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집중도를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높인다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000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en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기대효과</a:t>
                      </a:r>
                      <a:endParaRPr lang="en-US" sz="1100" b="1"/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 algn="l">
                        <a:lnSpc>
                          <a:spcPct val="91714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정책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실행으로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얻을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수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있는</a:t>
                      </a:r>
                      <a:r>
                        <a:rPr lang="en-US" alt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 </a:t>
                      </a:r>
                      <a:r>
                        <a:rPr lang="ko-KR" altLang="en-US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원주시의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변화</a:t>
                      </a:r>
                      <a:r>
                        <a:rPr lang="en-US" alt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 </a:t>
                      </a:r>
                      <a:r>
                        <a:rPr lang="ko-KR" altLang="en-US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모습을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짧게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정리</a:t>
                      </a:r>
                      <a:b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a typeface="+mn-ea"/>
                        </a:rPr>
                      </a:b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예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)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학교폭력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예방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및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지역사회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청소년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만족도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제고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0900" y="1511300"/>
            <a:ext cx="876300" cy="381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62100" y="889000"/>
            <a:ext cx="4940300" cy="1181100"/>
          </a:xfrm>
          <a:prstGeom prst="rect">
            <a:avLst/>
          </a:prstGeom>
        </p:spPr>
        <p:txBody>
          <a:bodyPr lIns="0" tIns="61638" rIns="0" bIns="0" rtlCol="0" anchor="t"/>
          <a:lstStyle/>
          <a:p>
            <a:pPr lvl="0" algn="l">
              <a:lnSpc>
                <a:spcPct val="109559"/>
              </a:lnSpc>
            </a:pPr>
            <a:r>
              <a:rPr lang="en" sz="6611" b="0" i="0" u="none" strike="noStrike" spc="-132">
                <a:solidFill>
                  <a:srgbClr val="000000"/>
                </a:solidFill>
                <a:ea typeface="Pretendard Bold"/>
              </a:rPr>
              <a:t>제안배경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279488"/>
              </p:ext>
            </p:extLst>
          </p:nvPr>
        </p:nvGraphicFramePr>
        <p:xfrm>
          <a:off x="1270000" y="2540000"/>
          <a:ext cx="21561910" cy="10150224"/>
        </p:xfrm>
        <a:graphic>
          <a:graphicData uri="http://schemas.openxmlformats.org/drawingml/2006/table">
            <a:tbl>
              <a:tblPr/>
              <a:tblGrid>
                <a:gridCol w="2156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6813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문제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상황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및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문제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원인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분석</a:t>
                      </a:r>
                      <a:endParaRPr lang="en-US" sz="1100" b="1"/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3411"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1.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원주시에서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실제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나타나는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문제를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구체적으로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제시</a:t>
                      </a:r>
                      <a:endParaRPr lang="en-US" sz="1100" dirty="0"/>
                    </a:p>
                    <a:p>
                      <a:pPr lvl="0" algn="l">
                        <a:lnSpc>
                          <a:spcPct val="91714"/>
                        </a:lnSpc>
                      </a:pP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예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)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원주시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청소년의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00%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진로상담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경험이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없다는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조사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결과</a:t>
                      </a:r>
                    </a:p>
                    <a:p>
                      <a:pPr lvl="0" algn="l">
                        <a:lnSpc>
                          <a:spcPct val="91714"/>
                        </a:lnSpc>
                      </a:pPr>
                      <a:endParaRPr lang="ko-KR" sz="3066" b="0" i="0" u="none" strike="noStrike" dirty="0">
                        <a:solidFill>
                          <a:srgbClr val="787878"/>
                        </a:solidFill>
                        <a:ea typeface="S-Core Dream 5 Medium"/>
                      </a:endParaRPr>
                    </a:p>
                    <a:p>
                      <a:pPr lvl="0" algn="l">
                        <a:lnSpc>
                          <a:spcPct val="91714"/>
                        </a:lnSpc>
                      </a:pPr>
                      <a:endParaRPr lang="ko-KR" sz="3066" b="0" i="0" u="none" strike="noStrike" dirty="0">
                        <a:solidFill>
                          <a:srgbClr val="787878"/>
                        </a:solidFill>
                        <a:ea typeface="S-Core Dream 5 Medium"/>
                      </a:endParaRPr>
                    </a:p>
                    <a:p>
                      <a:pPr lvl="0" algn="l">
                        <a:lnSpc>
                          <a:spcPct val="91714"/>
                        </a:lnSpc>
                      </a:pP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2.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이런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문제가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발생했는지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구조적으로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설명</a:t>
                      </a:r>
                      <a:b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</a:b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예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)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개인의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문제가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아닌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제도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부족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시설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미비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지역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특성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등을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근거로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원인을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분석</a:t>
                      </a:r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0900" y="1511300"/>
            <a:ext cx="876300" cy="381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62100" y="889000"/>
            <a:ext cx="4940300" cy="1181100"/>
          </a:xfrm>
          <a:prstGeom prst="rect">
            <a:avLst/>
          </a:prstGeom>
        </p:spPr>
        <p:txBody>
          <a:bodyPr lIns="0" tIns="61638" rIns="0" bIns="0" rtlCol="0" anchor="t"/>
          <a:lstStyle/>
          <a:p>
            <a:pPr lvl="0" algn="l">
              <a:lnSpc>
                <a:spcPct val="109559"/>
              </a:lnSpc>
            </a:pPr>
            <a:r>
              <a:rPr lang="en" sz="6611" b="0" i="0" u="none" strike="noStrike" spc="-132">
                <a:solidFill>
                  <a:srgbClr val="000000"/>
                </a:solidFill>
                <a:ea typeface="Pretendard Bold"/>
              </a:rPr>
              <a:t>제안배경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80298"/>
              </p:ext>
            </p:extLst>
          </p:nvPr>
        </p:nvGraphicFramePr>
        <p:xfrm>
          <a:off x="1270000" y="2540000"/>
          <a:ext cx="21561910" cy="10183735"/>
        </p:xfrm>
        <a:graphic>
          <a:graphicData uri="http://schemas.openxmlformats.org/drawingml/2006/table">
            <a:tbl>
              <a:tblPr/>
              <a:tblGrid>
                <a:gridCol w="2156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6813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근거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자료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제시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및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새로운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접근법의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필요성</a:t>
                      </a:r>
                      <a:endParaRPr lang="en-US" sz="1100" b="1"/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6922"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1.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원주통계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원주시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통계연보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 err="1">
                          <a:solidFill>
                            <a:srgbClr val="787878"/>
                          </a:solidFill>
                          <a:ea typeface="S-Core Dream 5 Medium"/>
                        </a:rPr>
                        <a:t>공공데이터포털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등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다양한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공공데이터를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활용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분석</a:t>
                      </a:r>
                      <a:endParaRPr lang="en-US" sz="1100" dirty="0"/>
                    </a:p>
                    <a:p>
                      <a:pPr lvl="0" algn="l">
                        <a:lnSpc>
                          <a:spcPct val="91714"/>
                        </a:lnSpc>
                      </a:pP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그래프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사진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등의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자료를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활용하여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작성</a:t>
                      </a:r>
                    </a:p>
                    <a:p>
                      <a:pPr lvl="0" algn="l">
                        <a:lnSpc>
                          <a:spcPct val="91714"/>
                        </a:lnSpc>
                      </a:pP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예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)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원주시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청소년의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00%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진로상담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경험이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없다는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조사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결과</a:t>
                      </a:r>
                    </a:p>
                    <a:p>
                      <a:pPr lvl="0" algn="l">
                        <a:lnSpc>
                          <a:spcPct val="91714"/>
                        </a:lnSpc>
                      </a:pPr>
                      <a:endParaRPr lang="ko-KR" sz="3066" b="0" i="0" u="none" strike="noStrike" dirty="0">
                        <a:solidFill>
                          <a:srgbClr val="787878"/>
                        </a:solidFill>
                        <a:ea typeface="S-Core Dream 5 Medium"/>
                      </a:endParaRPr>
                    </a:p>
                    <a:p>
                      <a:pPr lvl="0" algn="l">
                        <a:lnSpc>
                          <a:spcPct val="91714"/>
                        </a:lnSpc>
                      </a:pPr>
                      <a:endParaRPr lang="ko-KR" sz="3066" b="0" i="0" u="none" strike="noStrike" dirty="0">
                        <a:solidFill>
                          <a:srgbClr val="787878"/>
                        </a:solidFill>
                        <a:ea typeface="S-Core Dream 5 Medium"/>
                      </a:endParaRPr>
                    </a:p>
                    <a:p>
                      <a:pPr lvl="0" algn="l">
                        <a:lnSpc>
                          <a:spcPct val="91714"/>
                        </a:lnSpc>
                      </a:pP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2.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기존에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나온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해결방안은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없는지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기존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방안의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한계점은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무엇이었는지</a:t>
                      </a:r>
                      <a:b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</a:b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정책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필요성을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입증하는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데이터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자료는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무엇인지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등을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제시</a:t>
                      </a:r>
                      <a:b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</a:b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예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)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개인의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문제가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아닌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제도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부족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시설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미비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지역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특성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등을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근거로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원인을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분석</a:t>
                      </a:r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0900" y="1511300"/>
            <a:ext cx="876300" cy="381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62100" y="889000"/>
            <a:ext cx="4940300" cy="1181100"/>
          </a:xfrm>
          <a:prstGeom prst="rect">
            <a:avLst/>
          </a:prstGeom>
        </p:spPr>
        <p:txBody>
          <a:bodyPr lIns="0" tIns="61638" rIns="0" bIns="0" rtlCol="0" anchor="t"/>
          <a:lstStyle/>
          <a:p>
            <a:pPr lvl="0" algn="l">
              <a:lnSpc>
                <a:spcPct val="109559"/>
              </a:lnSpc>
            </a:pPr>
            <a:r>
              <a:rPr lang="en" sz="6611" b="0" i="0" u="none" strike="noStrike" spc="-132">
                <a:solidFill>
                  <a:srgbClr val="000000"/>
                </a:solidFill>
                <a:ea typeface="Pretendard Bold"/>
              </a:rPr>
              <a:t>제안내용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046861"/>
              </p:ext>
            </p:extLst>
          </p:nvPr>
        </p:nvGraphicFramePr>
        <p:xfrm>
          <a:off x="1270000" y="2540000"/>
          <a:ext cx="21561910" cy="10183735"/>
        </p:xfrm>
        <a:graphic>
          <a:graphicData uri="http://schemas.openxmlformats.org/drawingml/2006/table">
            <a:tbl>
              <a:tblPr/>
              <a:tblGrid>
                <a:gridCol w="2156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6813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정책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내용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(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대상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주체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필요자원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방법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등</a:t>
                      </a:r>
                      <a:r>
                        <a:rPr lang="en-US" sz="3066" b="1" i="0" u="none" strike="noStrike">
                          <a:solidFill>
                            <a:srgbClr val="231F20"/>
                          </a:solidFill>
                          <a:latin typeface="S-Core Dream 5 Medium"/>
                        </a:rPr>
                        <a:t>)</a:t>
                      </a:r>
                      <a:endParaRPr lang="en-US" sz="1100" b="1"/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6922"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위에서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제기한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현황과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문제점에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대한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해결방안으로서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무엇을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어떻게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언제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실행할지에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대한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구체적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제시</a:t>
                      </a:r>
                      <a:endParaRPr lang="en-US" sz="1100" dirty="0"/>
                    </a:p>
                    <a:p>
                      <a:pPr lvl="0" algn="l">
                        <a:lnSpc>
                          <a:spcPct val="91714"/>
                        </a:lnSpc>
                      </a:pP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제안자가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생각하는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적절한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정책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실행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방안에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대한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서술</a:t>
                      </a:r>
                    </a:p>
                    <a:p>
                      <a:pPr lvl="0" algn="l">
                        <a:lnSpc>
                          <a:spcPct val="91714"/>
                        </a:lnSpc>
                      </a:pPr>
                      <a:endParaRPr lang="ko-KR" sz="3066" b="0" i="0" u="none" strike="noStrike" dirty="0">
                        <a:solidFill>
                          <a:srgbClr val="787878"/>
                        </a:solidFill>
                        <a:ea typeface="S-Core Dream 5 Medium"/>
                      </a:endParaRPr>
                    </a:p>
                    <a:p>
                      <a:pPr lvl="0" algn="l">
                        <a:lnSpc>
                          <a:spcPct val="91714"/>
                        </a:lnSpc>
                      </a:pP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정책대상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(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예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: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청소년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시민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학교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등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)</a:t>
                      </a:r>
                    </a:p>
                    <a:p>
                      <a:pPr lvl="0" algn="l">
                        <a:lnSpc>
                          <a:spcPct val="91714"/>
                        </a:lnSpc>
                      </a:pPr>
                      <a:endParaRPr lang="en-US" sz="3066" b="0" i="0" u="none" strike="noStrike" dirty="0">
                        <a:solidFill>
                          <a:srgbClr val="787878"/>
                        </a:solidFill>
                        <a:latin typeface="S-Core Dream 5 Medium"/>
                      </a:endParaRPr>
                    </a:p>
                    <a:p>
                      <a:pPr lvl="0" algn="l">
                        <a:lnSpc>
                          <a:spcPct val="91714"/>
                        </a:lnSpc>
                      </a:pP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운영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주체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(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예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: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원주시청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교육청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NGO,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학교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등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)</a:t>
                      </a:r>
                    </a:p>
                    <a:p>
                      <a:pPr lvl="0" algn="l">
                        <a:lnSpc>
                          <a:spcPct val="91714"/>
                        </a:lnSpc>
                      </a:pPr>
                      <a:endParaRPr lang="en-US" sz="3066" b="0" i="0" u="none" strike="noStrike" dirty="0">
                        <a:solidFill>
                          <a:srgbClr val="787878"/>
                        </a:solidFill>
                        <a:latin typeface="S-Core Dream 5 Medium"/>
                      </a:endParaRPr>
                    </a:p>
                    <a:p>
                      <a:pPr lvl="0" algn="l">
                        <a:lnSpc>
                          <a:spcPct val="91714"/>
                        </a:lnSpc>
                      </a:pP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필요자원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: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인력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(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전문가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교사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대학생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봉사단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등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)/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시설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(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청소년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센터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공공도서관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등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)/ 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운영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및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실행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(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일정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절차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활동내용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등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)</a:t>
                      </a:r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0900" y="1511300"/>
            <a:ext cx="876300" cy="381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62100" y="889000"/>
            <a:ext cx="4940300" cy="1181100"/>
          </a:xfrm>
          <a:prstGeom prst="rect">
            <a:avLst/>
          </a:prstGeom>
        </p:spPr>
        <p:txBody>
          <a:bodyPr lIns="0" tIns="61638" rIns="0" bIns="0" rtlCol="0" anchor="t"/>
          <a:lstStyle/>
          <a:p>
            <a:pPr lvl="0" algn="l">
              <a:lnSpc>
                <a:spcPct val="109559"/>
              </a:lnSpc>
            </a:pPr>
            <a:r>
              <a:rPr lang="en" sz="6611" b="0" i="0" u="none" strike="noStrike" spc="-132">
                <a:solidFill>
                  <a:srgbClr val="000000"/>
                </a:solidFill>
                <a:ea typeface="Pretendard Bold"/>
              </a:rPr>
              <a:t>기대효과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766096"/>
              </p:ext>
            </p:extLst>
          </p:nvPr>
        </p:nvGraphicFramePr>
        <p:xfrm>
          <a:off x="1270000" y="2540000"/>
          <a:ext cx="21561910" cy="10183735"/>
        </p:xfrm>
        <a:graphic>
          <a:graphicData uri="http://schemas.openxmlformats.org/drawingml/2006/table">
            <a:tbl>
              <a:tblPr/>
              <a:tblGrid>
                <a:gridCol w="2156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6813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en" sz="3066" b="1" i="0" u="none" strike="noStrike">
                          <a:solidFill>
                            <a:srgbClr val="231F20"/>
                          </a:solidFill>
                          <a:ea typeface="S-Core Dream 5 Medium"/>
                        </a:rPr>
                        <a:t>기대효과</a:t>
                      </a:r>
                      <a:endParaRPr lang="en-US" sz="1100" b="1"/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6922"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제안하는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정책을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실행하면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어떤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효과가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있는지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서술</a:t>
                      </a:r>
                      <a:endParaRPr lang="en-US" sz="1100" dirty="0"/>
                    </a:p>
                    <a:p>
                      <a:pPr lvl="0" algn="l">
                        <a:lnSpc>
                          <a:spcPct val="91714"/>
                        </a:lnSpc>
                      </a:pPr>
                      <a:endParaRPr lang="en-US" sz="1100" dirty="0"/>
                    </a:p>
                    <a:p>
                      <a:pPr lvl="0" algn="l">
                        <a:lnSpc>
                          <a:spcPct val="91714"/>
                        </a:lnSpc>
                      </a:pP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경제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복지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환경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교육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등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지역사회에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가져올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긍정적인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변화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제시</a:t>
                      </a:r>
                    </a:p>
                    <a:p>
                      <a:pPr lvl="0" algn="l">
                        <a:lnSpc>
                          <a:spcPct val="91714"/>
                        </a:lnSpc>
                      </a:pP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(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예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: 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청소년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진로역량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강화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→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지역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기업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취업률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상승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→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지역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경제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활성화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)</a:t>
                      </a:r>
                    </a:p>
                    <a:p>
                      <a:pPr lvl="0" algn="l">
                        <a:lnSpc>
                          <a:spcPct val="91714"/>
                        </a:lnSpc>
                      </a:pPr>
                      <a:endParaRPr lang="en-US" sz="3066" b="0" i="0" u="none" strike="noStrike" dirty="0">
                        <a:solidFill>
                          <a:srgbClr val="787878"/>
                        </a:solidFill>
                        <a:latin typeface="S-Core Dream 5 Medium"/>
                      </a:endParaRPr>
                    </a:p>
                    <a:p>
                      <a:pPr lvl="0" algn="l">
                        <a:lnSpc>
                          <a:spcPct val="91714"/>
                        </a:lnSpc>
                      </a:pP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정책목표와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원주시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교육도시로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비전과의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연계성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제시</a:t>
                      </a:r>
                    </a:p>
                    <a:p>
                      <a:pPr lvl="0" algn="l">
                        <a:lnSpc>
                          <a:spcPct val="91714"/>
                        </a:lnSpc>
                      </a:pP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(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예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: 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교육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-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산업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연결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,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청소년을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미래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인재로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성장시키는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토대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 </a:t>
                      </a:r>
                      <a:r>
                        <a:rPr lang="ko-KR" sz="3066" b="0" i="0" u="none" strike="noStrike" dirty="0">
                          <a:solidFill>
                            <a:srgbClr val="787878"/>
                          </a:solidFill>
                          <a:ea typeface="S-Core Dream 5 Medium"/>
                        </a:rPr>
                        <a:t>마련</a:t>
                      </a:r>
                      <a:r>
                        <a:rPr lang="en-US" sz="3066" b="0" i="0" u="none" strike="noStrike" dirty="0">
                          <a:solidFill>
                            <a:srgbClr val="787878"/>
                          </a:solidFill>
                          <a:latin typeface="S-Core Dream 5 Medium"/>
                        </a:rPr>
                        <a:t>)</a:t>
                      </a:r>
                    </a:p>
                  </a:txBody>
                  <a:tcPr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410</Words>
  <Application>Microsoft Office PowerPoint</Application>
  <PresentationFormat>사용자 지정</PresentationFormat>
  <Paragraphs>66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Pretendard Light</vt:lpstr>
      <vt:lpstr>Calibri</vt:lpstr>
      <vt:lpstr>S-Core Dream 5 Medium</vt:lpstr>
      <vt:lpstr>Pretendard Bold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박정은</cp:lastModifiedBy>
  <cp:revision>2</cp:revision>
  <dcterms:created xsi:type="dcterms:W3CDTF">2006-08-16T00:00:00Z</dcterms:created>
  <dcterms:modified xsi:type="dcterms:W3CDTF">2025-09-19T12:19:09Z</dcterms:modified>
</cp:coreProperties>
</file>