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5"/>
  </p:notesMasterIdLst>
  <p:sldIdLst>
    <p:sldId id="257" r:id="rId2"/>
    <p:sldId id="256" r:id="rId3"/>
    <p:sldId id="258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  <p15:guide id="3" pos="363" userDrawn="1">
          <p15:clr>
            <a:srgbClr val="A4A3A4"/>
          </p15:clr>
        </p15:guide>
        <p15:guide id="4" pos="44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449A"/>
    <a:srgbClr val="3633CC"/>
    <a:srgbClr val="0000FF"/>
    <a:srgbClr val="225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84"/>
  </p:normalViewPr>
  <p:slideViewPr>
    <p:cSldViewPr snapToGrid="0" showGuides="1">
      <p:cViewPr>
        <p:scale>
          <a:sx n="213" d="100"/>
          <a:sy n="213" d="100"/>
        </p:scale>
        <p:origin x="16" y="144"/>
      </p:cViewPr>
      <p:guideLst>
        <p:guide orient="horz" pos="3368"/>
        <p:guide pos="2381"/>
        <p:guide pos="363"/>
        <p:guide pos="442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NA CHOI" userId="1d14f96849837452" providerId="LiveId" clId="{C09FB5DD-233E-4C71-BF82-8885AC16A5F9}"/>
    <pc:docChg chg="undo custSel modSld modMainMaster">
      <pc:chgData name="YUNA CHOI" userId="1d14f96849837452" providerId="LiveId" clId="{C09FB5DD-233E-4C71-BF82-8885AC16A5F9}" dt="2024-10-10T02:55:43.202" v="775" actId="6549"/>
      <pc:docMkLst>
        <pc:docMk/>
      </pc:docMkLst>
      <pc:sldChg chg="modSp mod">
        <pc:chgData name="YUNA CHOI" userId="1d14f96849837452" providerId="LiveId" clId="{C09FB5DD-233E-4C71-BF82-8885AC16A5F9}" dt="2024-10-10T00:03:38.726" v="474" actId="20577"/>
        <pc:sldMkLst>
          <pc:docMk/>
          <pc:sldMk cId="524486481" sldId="256"/>
        </pc:sldMkLst>
        <pc:graphicFrameChg chg="mod modGraphic">
          <ac:chgData name="YUNA CHOI" userId="1d14f96849837452" providerId="LiveId" clId="{C09FB5DD-233E-4C71-BF82-8885AC16A5F9}" dt="2024-10-10T00:03:38.726" v="474" actId="20577"/>
          <ac:graphicFrameMkLst>
            <pc:docMk/>
            <pc:sldMk cId="524486481" sldId="256"/>
            <ac:graphicFrameMk id="15" creationId="{1959FEC0-ACFC-EAAD-F903-D4AF40F7AF5B}"/>
          </ac:graphicFrameMkLst>
        </pc:graphicFrameChg>
      </pc:sldChg>
      <pc:sldChg chg="addSp delSp modSp mod">
        <pc:chgData name="YUNA CHOI" userId="1d14f96849837452" providerId="LiveId" clId="{C09FB5DD-233E-4C71-BF82-8885AC16A5F9}" dt="2024-10-10T02:55:43.202" v="775" actId="6549"/>
        <pc:sldMkLst>
          <pc:docMk/>
          <pc:sldMk cId="1737525721" sldId="257"/>
        </pc:sldMkLst>
        <pc:spChg chg="mod">
          <ac:chgData name="YUNA CHOI" userId="1d14f96849837452" providerId="LiveId" clId="{C09FB5DD-233E-4C71-BF82-8885AC16A5F9}" dt="2024-10-10T00:06:57.716" v="629" actId="14100"/>
          <ac:spMkLst>
            <pc:docMk/>
            <pc:sldMk cId="1737525721" sldId="257"/>
            <ac:spMk id="4" creationId="{F2374E0A-DC0B-90C7-D13E-54214E54DD54}"/>
          </ac:spMkLst>
        </pc:spChg>
        <pc:spChg chg="mod">
          <ac:chgData name="YUNA CHOI" userId="1d14f96849837452" providerId="LiveId" clId="{C09FB5DD-233E-4C71-BF82-8885AC16A5F9}" dt="2024-10-10T02:01:01.894" v="770" actId="207"/>
          <ac:spMkLst>
            <pc:docMk/>
            <pc:sldMk cId="1737525721" sldId="257"/>
            <ac:spMk id="8" creationId="{FB89E8B8-8BFB-C930-7D26-A9236ECC75AD}"/>
          </ac:spMkLst>
        </pc:spChg>
        <pc:spChg chg="mod">
          <ac:chgData name="YUNA CHOI" userId="1d14f96849837452" providerId="LiveId" clId="{C09FB5DD-233E-4C71-BF82-8885AC16A5F9}" dt="2024-10-10T02:20:29.293" v="773" actId="20577"/>
          <ac:spMkLst>
            <pc:docMk/>
            <pc:sldMk cId="1737525721" sldId="257"/>
            <ac:spMk id="9" creationId="{757F3CD5-2EE4-CB67-141B-B9303A48EB93}"/>
          </ac:spMkLst>
        </pc:spChg>
        <pc:spChg chg="mod">
          <ac:chgData name="YUNA CHOI" userId="1d14f96849837452" providerId="LiveId" clId="{C09FB5DD-233E-4C71-BF82-8885AC16A5F9}" dt="2024-10-10T02:01:07.756" v="771" actId="207"/>
          <ac:spMkLst>
            <pc:docMk/>
            <pc:sldMk cId="1737525721" sldId="257"/>
            <ac:spMk id="10" creationId="{CD879690-C9B1-9CD6-D630-452928DDDC8E}"/>
          </ac:spMkLst>
        </pc:spChg>
        <pc:spChg chg="mod">
          <ac:chgData name="YUNA CHOI" userId="1d14f96849837452" providerId="LiveId" clId="{C09FB5DD-233E-4C71-BF82-8885AC16A5F9}" dt="2024-10-10T02:01:07.756" v="771" actId="207"/>
          <ac:spMkLst>
            <pc:docMk/>
            <pc:sldMk cId="1737525721" sldId="257"/>
            <ac:spMk id="13" creationId="{B309BE1D-9CBF-4231-C82B-D1D3AAFBE34C}"/>
          </ac:spMkLst>
        </pc:spChg>
        <pc:spChg chg="mod">
          <ac:chgData name="YUNA CHOI" userId="1d14f96849837452" providerId="LiveId" clId="{C09FB5DD-233E-4C71-BF82-8885AC16A5F9}" dt="2024-10-10T02:01:10.344" v="772" actId="207"/>
          <ac:spMkLst>
            <pc:docMk/>
            <pc:sldMk cId="1737525721" sldId="257"/>
            <ac:spMk id="16" creationId="{37324C72-938B-669F-8485-FC293D59DB60}"/>
          </ac:spMkLst>
        </pc:spChg>
        <pc:spChg chg="mod">
          <ac:chgData name="YUNA CHOI" userId="1d14f96849837452" providerId="LiveId" clId="{C09FB5DD-233E-4C71-BF82-8885AC16A5F9}" dt="2024-10-10T00:06:47.787" v="628" actId="1035"/>
          <ac:spMkLst>
            <pc:docMk/>
            <pc:sldMk cId="1737525721" sldId="257"/>
            <ac:spMk id="17" creationId="{E900D0C9-2D83-29A0-8C75-5D689A3F1B6E}"/>
          </ac:spMkLst>
        </pc:spChg>
        <pc:graphicFrameChg chg="mod">
          <ac:chgData name="YUNA CHOI" userId="1d14f96849837452" providerId="LiveId" clId="{C09FB5DD-233E-4C71-BF82-8885AC16A5F9}" dt="2024-10-10T00:06:47.787" v="628" actId="1035"/>
          <ac:graphicFrameMkLst>
            <pc:docMk/>
            <pc:sldMk cId="1737525721" sldId="257"/>
            <ac:graphicFrameMk id="12" creationId="{9E578D34-CC9E-78B2-B028-143833BE9338}"/>
          </ac:graphicFrameMkLst>
        </pc:graphicFrameChg>
        <pc:graphicFrameChg chg="mod modGraphic">
          <ac:chgData name="YUNA CHOI" userId="1d14f96849837452" providerId="LiveId" clId="{C09FB5DD-233E-4C71-BF82-8885AC16A5F9}" dt="2024-10-10T02:55:43.202" v="775" actId="6549"/>
          <ac:graphicFrameMkLst>
            <pc:docMk/>
            <pc:sldMk cId="1737525721" sldId="257"/>
            <ac:graphicFrameMk id="15" creationId="{72A002D3-576D-DC8B-61E9-BEF4B56AC51F}"/>
          </ac:graphicFrameMkLst>
        </pc:graphicFrameChg>
        <pc:picChg chg="add del mod">
          <ac:chgData name="YUNA CHOI" userId="1d14f96849837452" providerId="LiveId" clId="{C09FB5DD-233E-4C71-BF82-8885AC16A5F9}" dt="2024-10-09T23:48:55.145" v="20" actId="478"/>
          <ac:picMkLst>
            <pc:docMk/>
            <pc:sldMk cId="1737525721" sldId="257"/>
            <ac:picMk id="3" creationId="{9C2F58AA-AFAF-902A-CBF5-23C40031256E}"/>
          </ac:picMkLst>
        </pc:picChg>
      </pc:sldChg>
      <pc:sldMasterChg chg="modSldLayout">
        <pc:chgData name="YUNA CHOI" userId="1d14f96849837452" providerId="LiveId" clId="{C09FB5DD-233E-4C71-BF82-8885AC16A5F9}" dt="2024-10-10T02:00:49.604" v="769" actId="167"/>
        <pc:sldMasterMkLst>
          <pc:docMk/>
          <pc:sldMasterMk cId="3187845010" sldId="2147483660"/>
        </pc:sldMasterMkLst>
        <pc:sldLayoutChg chg="addSp delSp modSp mod">
          <pc:chgData name="YUNA CHOI" userId="1d14f96849837452" providerId="LiveId" clId="{C09FB5DD-233E-4C71-BF82-8885AC16A5F9}" dt="2024-10-10T02:00:49.604" v="769" actId="167"/>
          <pc:sldLayoutMkLst>
            <pc:docMk/>
            <pc:sldMasterMk cId="3187845010" sldId="2147483660"/>
            <pc:sldLayoutMk cId="148854141" sldId="2147483667"/>
          </pc:sldLayoutMkLst>
          <pc:picChg chg="add del mod">
            <ac:chgData name="YUNA CHOI" userId="1d14f96849837452" providerId="LiveId" clId="{C09FB5DD-233E-4C71-BF82-8885AC16A5F9}" dt="2024-10-09T23:48:37.722" v="16" actId="478"/>
            <ac:picMkLst>
              <pc:docMk/>
              <pc:sldMasterMk cId="3187845010" sldId="2147483660"/>
              <pc:sldLayoutMk cId="148854141" sldId="2147483667"/>
              <ac:picMk id="3" creationId="{533D5F68-CB25-5E92-4C9F-15991E5965E3}"/>
            </ac:picMkLst>
          </pc:picChg>
          <pc:picChg chg="add mod ord">
            <ac:chgData name="YUNA CHOI" userId="1d14f96849837452" providerId="LiveId" clId="{C09FB5DD-233E-4C71-BF82-8885AC16A5F9}" dt="2024-10-10T02:00:49.604" v="769" actId="167"/>
            <ac:picMkLst>
              <pc:docMk/>
              <pc:sldMasterMk cId="3187845010" sldId="2147483660"/>
              <pc:sldLayoutMk cId="148854141" sldId="2147483667"/>
              <ac:picMk id="3" creationId="{F671EEFA-13A9-E03A-6491-D3CB1949DADE}"/>
            </ac:picMkLst>
          </pc:picChg>
          <pc:picChg chg="del">
            <ac:chgData name="YUNA CHOI" userId="1d14f96849837452" providerId="LiveId" clId="{C09FB5DD-233E-4C71-BF82-8885AC16A5F9}" dt="2024-10-09T23:45:03.829" v="0" actId="478"/>
            <ac:picMkLst>
              <pc:docMk/>
              <pc:sldMasterMk cId="3187845010" sldId="2147483660"/>
              <pc:sldLayoutMk cId="148854141" sldId="2147483667"/>
              <ac:picMk id="5" creationId="{6D49D541-A984-AFD9-ACD7-C723191F396D}"/>
            </ac:picMkLst>
          </pc:picChg>
          <pc:picChg chg="add del mod">
            <ac:chgData name="YUNA CHOI" userId="1d14f96849837452" providerId="LiveId" clId="{C09FB5DD-233E-4C71-BF82-8885AC16A5F9}" dt="2024-10-10T02:00:35.761" v="765" actId="478"/>
            <ac:picMkLst>
              <pc:docMk/>
              <pc:sldMasterMk cId="3187845010" sldId="2147483660"/>
              <pc:sldLayoutMk cId="148854141" sldId="2147483667"/>
              <ac:picMk id="7" creationId="{53D84C7D-F218-E691-502A-8B6A7E58C2CE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07050-E520-4168-B4CD-09EF23E8A8EC}" type="datetimeFigureOut">
              <a:rPr lang="ko-KR" altLang="en-US" smtClean="0"/>
              <a:t>2024. 10. 10.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E2A1C-2AD3-4D78-9218-6C8BE0401E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8526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크린샷, 바퀴이(가) 표시된 사진&#10;&#10;자동 생성된 설명">
            <a:extLst>
              <a:ext uri="{FF2B5EF4-FFF2-40B4-BE49-F238E27FC236}">
                <a16:creationId xmlns:a16="http://schemas.microsoft.com/office/drawing/2014/main" id="{F671EEFA-13A9-E03A-6491-D3CB1949DA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0"/>
            <a:ext cx="7559675" cy="106889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929373" y="10304947"/>
            <a:ext cx="1700927" cy="358149"/>
          </a:xfrm>
        </p:spPr>
        <p:txBody>
          <a:bodyPr/>
          <a:lstStyle>
            <a:lvl1pPr algn="ctr">
              <a:defRPr sz="9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altLang="ko-KR"/>
              <a:t>- </a:t>
            </a:r>
            <a:fld id="{44BC6CED-1F93-4A6F-A4A2-7FDE8A757CFF}" type="slidenum">
              <a:rPr lang="ko-KR" altLang="en-US" smtClean="0"/>
              <a:pPr/>
              <a:t>‹#›</a:t>
            </a:fld>
            <a:r>
              <a:rPr lang="ko-KR" altLang="en-US"/>
              <a:t> </a:t>
            </a:r>
            <a:r>
              <a:rPr lang="en-US" altLang="ko-KR"/>
              <a:t>-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854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디자인, 눈송이이(가) 표시된 사진&#10;&#10;낮은 신뢰도로 자동 생성된 설명">
            <a:extLst>
              <a:ext uri="{FF2B5EF4-FFF2-40B4-BE49-F238E27FC236}">
                <a16:creationId xmlns:a16="http://schemas.microsoft.com/office/drawing/2014/main" id="{E087F7FC-DFC1-9050-E095-225AD78735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0"/>
            <a:ext cx="7559675" cy="10688973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B17EBD7-4341-9FBC-1902-CA9073359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29373" y="10304947"/>
            <a:ext cx="1700927" cy="358149"/>
          </a:xfrm>
        </p:spPr>
        <p:txBody>
          <a:bodyPr/>
          <a:lstStyle>
            <a:lvl1pPr algn="ctr">
              <a:defRPr sz="9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altLang="ko-KR"/>
              <a:t>- </a:t>
            </a:r>
            <a:fld id="{44BC6CED-1F93-4A6F-A4A2-7FDE8A757CFF}" type="slidenum">
              <a:rPr lang="ko-KR" altLang="en-US" smtClean="0"/>
              <a:pPr/>
              <a:t>‹#›</a:t>
            </a:fld>
            <a:r>
              <a:rPr lang="ko-KR" altLang="en-US"/>
              <a:t> </a:t>
            </a:r>
            <a:r>
              <a:rPr lang="en-US" altLang="ko-KR"/>
              <a:t>-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5957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BC6CED-1F93-4A6F-A4A2-7FDE8A757C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84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2" r:id="rId2"/>
  </p:sldLayoutIdLst>
  <p:hf hdr="0" ftr="0" dt="0"/>
  <p:txStyles>
    <p:titleStyle>
      <a:lvl1pPr algn="l" defTabSz="755934" rtl="0" eaLnBrk="1" latinLnBrk="1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2374E0A-DC0B-90C7-D13E-54214E54DD54}"/>
              </a:ext>
            </a:extLst>
          </p:cNvPr>
          <p:cNvSpPr/>
          <p:nvPr/>
        </p:nvSpPr>
        <p:spPr>
          <a:xfrm>
            <a:off x="417205" y="1574800"/>
            <a:ext cx="6725265" cy="8794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5725">
              <a:lnSpc>
                <a:spcPct val="150000"/>
              </a:lnSpc>
            </a:pPr>
            <a:endParaRPr lang="en-US" altLang="ko-KR" sz="1100" b="1" spc="-100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FB89E8B8-8BFB-C930-7D26-A9236ECC75AD}"/>
              </a:ext>
            </a:extLst>
          </p:cNvPr>
          <p:cNvSpPr/>
          <p:nvPr/>
        </p:nvSpPr>
        <p:spPr>
          <a:xfrm>
            <a:off x="575954" y="1736219"/>
            <a:ext cx="848985" cy="257175"/>
          </a:xfrm>
          <a:prstGeom prst="roundRect">
            <a:avLst>
              <a:gd name="adj" fmla="val 50000"/>
            </a:avLst>
          </a:prstGeom>
          <a:solidFill>
            <a:srgbClr val="334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latin typeface="+mn-ea"/>
              </a:rPr>
              <a:t>모집개요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7F3CD5-2EE4-CB67-141B-B9303A48EB93}"/>
              </a:ext>
            </a:extLst>
          </p:cNvPr>
          <p:cNvSpPr txBox="1"/>
          <p:nvPr/>
        </p:nvSpPr>
        <p:spPr>
          <a:xfrm>
            <a:off x="575954" y="2051498"/>
            <a:ext cx="4671151" cy="14230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1. </a:t>
            </a:r>
            <a:r>
              <a:rPr lang="ko-KR" altLang="en-US" sz="1050" dirty="0">
                <a:latin typeface="+mn-ea"/>
              </a:rPr>
              <a:t>사업명 </a:t>
            </a:r>
            <a:r>
              <a:rPr lang="en-US" altLang="ko-KR" sz="1050" dirty="0">
                <a:latin typeface="+mn-ea"/>
              </a:rPr>
              <a:t>: </a:t>
            </a:r>
            <a:r>
              <a:rPr lang="ko-KR" altLang="en-US" sz="1050" dirty="0" err="1">
                <a:latin typeface="+mn-ea"/>
              </a:rPr>
              <a:t>신한과</a:t>
            </a:r>
            <a:r>
              <a:rPr lang="ko-KR" altLang="en-US" sz="1050" dirty="0">
                <a:latin typeface="+mn-ea"/>
              </a:rPr>
              <a:t> 함께하는 </a:t>
            </a:r>
            <a:r>
              <a:rPr lang="en-US" altLang="ko-KR" sz="1050" dirty="0">
                <a:latin typeface="+mn-ea"/>
              </a:rPr>
              <a:t>AI </a:t>
            </a:r>
            <a:r>
              <a:rPr lang="ko-KR" altLang="en-US" sz="1050" dirty="0">
                <a:latin typeface="+mn-ea"/>
              </a:rPr>
              <a:t>챌린지 </a:t>
            </a:r>
            <a:r>
              <a:rPr lang="en-US" altLang="ko-KR" sz="1050" dirty="0">
                <a:latin typeface="+mn-ea"/>
              </a:rPr>
              <a:t>– AI </a:t>
            </a:r>
            <a:r>
              <a:rPr lang="ko-KR" altLang="en-US" sz="1050" dirty="0">
                <a:latin typeface="+mn-ea"/>
              </a:rPr>
              <a:t>아이디어톤 </a:t>
            </a:r>
            <a:r>
              <a:rPr lang="ko-KR" altLang="en-US" sz="1050" dirty="0" err="1">
                <a:latin typeface="+mn-ea"/>
              </a:rPr>
              <a:t>틴즈</a:t>
            </a:r>
            <a:endParaRPr lang="ko-KR" altLang="en-US" sz="105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2. </a:t>
            </a:r>
            <a:r>
              <a:rPr lang="ko-KR" altLang="en-US" sz="1050" dirty="0">
                <a:latin typeface="+mn-ea"/>
              </a:rPr>
              <a:t>모집일정 </a:t>
            </a:r>
            <a:r>
              <a:rPr lang="en-US" altLang="ko-KR" sz="1050" dirty="0">
                <a:latin typeface="+mn-ea"/>
              </a:rPr>
              <a:t>: 10</a:t>
            </a:r>
            <a:r>
              <a:rPr lang="ko-KR" altLang="en-US" sz="1050" dirty="0">
                <a:latin typeface="+mn-ea"/>
              </a:rPr>
              <a:t>월 </a:t>
            </a:r>
            <a:r>
              <a:rPr lang="en-US" altLang="ko-KR" sz="1050" dirty="0">
                <a:latin typeface="+mn-ea"/>
              </a:rPr>
              <a:t>14</a:t>
            </a:r>
            <a:r>
              <a:rPr lang="ko-KR" altLang="en-US" sz="1050" dirty="0">
                <a:latin typeface="+mn-ea"/>
              </a:rPr>
              <a:t>일</a:t>
            </a:r>
            <a:r>
              <a:rPr lang="en-US" altLang="ko-KR" sz="1050" dirty="0">
                <a:latin typeface="+mn-ea"/>
              </a:rPr>
              <a:t>(</a:t>
            </a:r>
            <a:r>
              <a:rPr lang="ko-KR" altLang="en-US" sz="1050" dirty="0">
                <a:latin typeface="+mn-ea"/>
              </a:rPr>
              <a:t>월</a:t>
            </a:r>
            <a:r>
              <a:rPr lang="en-US" altLang="ko-KR" sz="1050" dirty="0">
                <a:latin typeface="+mn-ea"/>
              </a:rPr>
              <a:t>) ~ 11</a:t>
            </a:r>
            <a:r>
              <a:rPr lang="ko-KR" altLang="en-US" sz="1050" dirty="0">
                <a:latin typeface="+mn-ea"/>
              </a:rPr>
              <a:t>월 </a:t>
            </a:r>
            <a:r>
              <a:rPr lang="en-US" altLang="ko-KR" sz="1050" dirty="0">
                <a:latin typeface="+mn-ea"/>
              </a:rPr>
              <a:t>7</a:t>
            </a:r>
            <a:r>
              <a:rPr lang="ko-KR" altLang="en-US" sz="1050" dirty="0">
                <a:latin typeface="+mn-ea"/>
              </a:rPr>
              <a:t>일</a:t>
            </a:r>
            <a:r>
              <a:rPr lang="en-US" altLang="ko-KR" sz="1050" dirty="0">
                <a:latin typeface="+mn-ea"/>
              </a:rPr>
              <a:t>(</a:t>
            </a:r>
            <a:r>
              <a:rPr lang="ko-KR" altLang="en-US" sz="1050" dirty="0">
                <a:latin typeface="+mn-ea"/>
              </a:rPr>
              <a:t>목</a:t>
            </a:r>
            <a:r>
              <a:rPr lang="en-US" altLang="ko-KR" sz="1050" dirty="0">
                <a:latin typeface="+mn-ea"/>
              </a:rPr>
              <a:t>) 20:00</a:t>
            </a:r>
            <a:r>
              <a:rPr lang="ko-KR" altLang="en-US" sz="1050" dirty="0">
                <a:latin typeface="+mn-ea"/>
              </a:rPr>
              <a:t>까지</a:t>
            </a: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3. </a:t>
            </a:r>
            <a:r>
              <a:rPr lang="ko-KR" altLang="en-US" sz="1050" dirty="0">
                <a:latin typeface="+mn-ea"/>
              </a:rPr>
              <a:t>모집대상 </a:t>
            </a:r>
            <a:r>
              <a:rPr lang="en-US" altLang="ko-KR" sz="1050" dirty="0">
                <a:latin typeface="+mn-ea"/>
              </a:rPr>
              <a:t>: AI</a:t>
            </a:r>
            <a:r>
              <a:rPr lang="ko-KR" altLang="en-US" sz="1050" dirty="0">
                <a:latin typeface="+mn-ea"/>
              </a:rPr>
              <a:t>를 활용한 미래금융에 관심있는 고등학교 재학생</a:t>
            </a:r>
            <a:endParaRPr lang="en-US" altLang="ko-KR" sz="105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4. </a:t>
            </a:r>
            <a:r>
              <a:rPr lang="ko-KR" altLang="en-US" sz="1050" dirty="0">
                <a:latin typeface="+mn-ea"/>
              </a:rPr>
              <a:t>프로그램 </a:t>
            </a:r>
            <a:r>
              <a:rPr lang="en-US" altLang="ko-KR" sz="1050" dirty="0">
                <a:latin typeface="+mn-ea"/>
              </a:rPr>
              <a:t>: ①</a:t>
            </a:r>
            <a:r>
              <a:rPr lang="ko-KR" altLang="en-US" sz="1050" dirty="0">
                <a:latin typeface="+mn-ea"/>
              </a:rPr>
              <a:t>신한 임직원 멘토링</a:t>
            </a:r>
            <a:r>
              <a:rPr lang="en-US" altLang="ko-KR" sz="1050" dirty="0">
                <a:latin typeface="+mn-ea"/>
              </a:rPr>
              <a:t>(</a:t>
            </a:r>
            <a:r>
              <a:rPr lang="ko-KR" altLang="en-US" sz="1050" dirty="0" err="1">
                <a:latin typeface="+mn-ea"/>
              </a:rPr>
              <a:t>비대면</a:t>
            </a:r>
            <a:r>
              <a:rPr lang="en-US" altLang="ko-KR" sz="1050" dirty="0">
                <a:latin typeface="+mn-ea"/>
              </a:rPr>
              <a:t>)</a:t>
            </a:r>
            <a:r>
              <a:rPr lang="ko-KR" altLang="en-US" sz="1050" dirty="0">
                <a:latin typeface="+mn-ea"/>
              </a:rPr>
              <a:t> ②최종 본선</a:t>
            </a:r>
            <a:r>
              <a:rPr lang="en-US" altLang="ko-KR" sz="1050" dirty="0">
                <a:latin typeface="+mn-ea"/>
              </a:rPr>
              <a:t>(</a:t>
            </a:r>
            <a:r>
              <a:rPr lang="ko-KR" altLang="en-US" sz="1050" dirty="0">
                <a:latin typeface="+mn-ea"/>
              </a:rPr>
              <a:t>대면</a:t>
            </a:r>
            <a:r>
              <a:rPr lang="en-US" altLang="ko-KR" sz="1050" dirty="0">
                <a:latin typeface="+mn-ea"/>
              </a:rPr>
              <a:t>)</a:t>
            </a:r>
            <a:endParaRPr lang="ko-KR" altLang="en-US" sz="105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5. </a:t>
            </a:r>
            <a:r>
              <a:rPr lang="ko-KR" altLang="en-US" sz="1050" dirty="0">
                <a:latin typeface="+mn-ea"/>
              </a:rPr>
              <a:t>시상규모 </a:t>
            </a:r>
            <a:r>
              <a:rPr lang="en-US" altLang="ko-KR" sz="1050" dirty="0">
                <a:latin typeface="+mn-ea"/>
              </a:rPr>
              <a:t>: </a:t>
            </a:r>
            <a:r>
              <a:rPr lang="ko-KR" altLang="en-US" sz="1050" dirty="0">
                <a:latin typeface="+mn-ea"/>
              </a:rPr>
              <a:t>대상</a:t>
            </a:r>
            <a:r>
              <a:rPr lang="en-US" altLang="ko-KR" sz="1050" dirty="0">
                <a:latin typeface="+mn-ea"/>
              </a:rPr>
              <a:t>(1</a:t>
            </a:r>
            <a:r>
              <a:rPr lang="ko-KR" altLang="en-US" sz="1050" dirty="0">
                <a:latin typeface="+mn-ea"/>
              </a:rPr>
              <a:t>팀</a:t>
            </a:r>
            <a:r>
              <a:rPr lang="en-US" altLang="ko-KR" sz="1050" dirty="0">
                <a:latin typeface="+mn-ea"/>
              </a:rPr>
              <a:t>) 500</a:t>
            </a:r>
            <a:r>
              <a:rPr lang="ko-KR" altLang="en-US" sz="1050" dirty="0">
                <a:latin typeface="+mn-ea"/>
              </a:rPr>
              <a:t>만원</a:t>
            </a:r>
            <a:r>
              <a:rPr lang="en-US" altLang="ko-KR" sz="1050" dirty="0">
                <a:latin typeface="+mn-ea"/>
              </a:rPr>
              <a:t>, </a:t>
            </a:r>
            <a:r>
              <a:rPr lang="ko-KR" altLang="en-US" sz="1050" dirty="0">
                <a:latin typeface="+mn-ea"/>
              </a:rPr>
              <a:t>최우수상</a:t>
            </a:r>
            <a:r>
              <a:rPr lang="en-US" altLang="ko-KR" sz="1050" dirty="0">
                <a:latin typeface="+mn-ea"/>
              </a:rPr>
              <a:t>(1</a:t>
            </a:r>
            <a:r>
              <a:rPr lang="ko-KR" altLang="en-US" sz="1050" dirty="0">
                <a:latin typeface="+mn-ea"/>
              </a:rPr>
              <a:t>팀</a:t>
            </a:r>
            <a:r>
              <a:rPr lang="en-US" altLang="ko-KR" sz="1050" dirty="0">
                <a:latin typeface="+mn-ea"/>
              </a:rPr>
              <a:t>) 300</a:t>
            </a:r>
            <a:r>
              <a:rPr lang="ko-KR" altLang="en-US" sz="1050" dirty="0">
                <a:latin typeface="+mn-ea"/>
              </a:rPr>
              <a:t>만원</a:t>
            </a:r>
            <a:r>
              <a:rPr lang="en-US" altLang="ko-KR" sz="1050" dirty="0">
                <a:latin typeface="+mn-ea"/>
              </a:rPr>
              <a:t>, </a:t>
            </a:r>
            <a:r>
              <a:rPr lang="ko-KR" altLang="en-US" sz="1050" dirty="0">
                <a:latin typeface="+mn-ea"/>
              </a:rPr>
              <a:t>우수상</a:t>
            </a:r>
            <a:r>
              <a:rPr lang="en-US" altLang="ko-KR" sz="1050" dirty="0">
                <a:latin typeface="+mn-ea"/>
              </a:rPr>
              <a:t>(1</a:t>
            </a:r>
            <a:r>
              <a:rPr lang="ko-KR" altLang="en-US" sz="1050" dirty="0">
                <a:latin typeface="+mn-ea"/>
              </a:rPr>
              <a:t>팀</a:t>
            </a:r>
            <a:r>
              <a:rPr lang="en-US" altLang="ko-KR" sz="1050" dirty="0">
                <a:latin typeface="+mn-ea"/>
              </a:rPr>
              <a:t>) 200</a:t>
            </a:r>
            <a:r>
              <a:rPr lang="ko-KR" altLang="en-US" sz="1050" dirty="0">
                <a:latin typeface="+mn-ea"/>
              </a:rPr>
              <a:t>만원</a:t>
            </a: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6. </a:t>
            </a:r>
            <a:r>
              <a:rPr lang="ko-KR" altLang="en-US" sz="1050" dirty="0">
                <a:latin typeface="+mn-ea"/>
              </a:rPr>
              <a:t>특전 </a:t>
            </a:r>
            <a:r>
              <a:rPr lang="en-US" altLang="ko-KR" sz="1050" dirty="0">
                <a:latin typeface="+mn-ea"/>
              </a:rPr>
              <a:t>: </a:t>
            </a:r>
            <a:r>
              <a:rPr lang="ko-KR" altLang="en-US" sz="1050" dirty="0" err="1">
                <a:latin typeface="+mn-ea"/>
              </a:rPr>
              <a:t>수상팀</a:t>
            </a:r>
            <a:r>
              <a:rPr lang="ko-KR" altLang="en-US" sz="1050" dirty="0">
                <a:latin typeface="+mn-ea"/>
              </a:rPr>
              <a:t> 전원 신한금융그룹 회장상 시상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CD879690-C9B1-9CD6-D630-452928DDDC8E}"/>
              </a:ext>
            </a:extLst>
          </p:cNvPr>
          <p:cNvSpPr/>
          <p:nvPr/>
        </p:nvSpPr>
        <p:spPr>
          <a:xfrm>
            <a:off x="575954" y="3692975"/>
            <a:ext cx="1357621" cy="257175"/>
          </a:xfrm>
          <a:prstGeom prst="roundRect">
            <a:avLst>
              <a:gd name="adj" fmla="val 50000"/>
            </a:avLst>
          </a:prstGeom>
          <a:solidFill>
            <a:srgbClr val="334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latin typeface="+mn-ea"/>
              </a:rPr>
              <a:t>제안서 작성 안내</a:t>
            </a:r>
          </a:p>
        </p:txBody>
      </p: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9E578D34-CC9E-78B2-B028-143833BE9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732652"/>
              </p:ext>
            </p:extLst>
          </p:nvPr>
        </p:nvGraphicFramePr>
        <p:xfrm>
          <a:off x="575954" y="4024828"/>
          <a:ext cx="6396346" cy="1129665"/>
        </p:xfrm>
        <a:graphic>
          <a:graphicData uri="http://schemas.openxmlformats.org/drawingml/2006/table">
            <a:tbl>
              <a:tblPr firstRow="1" firstCol="1" bandRow="1"/>
              <a:tblGrid>
                <a:gridCol w="1510021">
                  <a:extLst>
                    <a:ext uri="{9D8B030D-6E8A-4147-A177-3AD203B41FA5}">
                      <a16:colId xmlns:a16="http://schemas.microsoft.com/office/drawing/2014/main" val="4080676686"/>
                    </a:ext>
                  </a:extLst>
                </a:gridCol>
                <a:gridCol w="4886325">
                  <a:extLst>
                    <a:ext uri="{9D8B030D-6E8A-4147-A177-3AD203B41FA5}">
                      <a16:colId xmlns:a16="http://schemas.microsoft.com/office/drawing/2014/main" val="3762152909"/>
                    </a:ext>
                  </a:extLst>
                </a:gridCol>
              </a:tblGrid>
              <a:tr h="2260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ko-KR" sz="1000" b="1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구분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내용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903032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파일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파워포인트파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일</a:t>
                      </a: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(ppt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작성 후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PDF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파일로 제출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분량제한 없음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26680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본문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맑은 고딕</a:t>
                      </a:r>
                      <a:r>
                        <a:rPr lang="en-US" sz="1000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10pt, </a:t>
                      </a:r>
                      <a:r>
                        <a:rPr lang="ko-KR" sz="1000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줄 간격</a:t>
                      </a:r>
                      <a:r>
                        <a:rPr lang="en-US" sz="1000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1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4082173"/>
                  </a:ext>
                </a:extLst>
              </a:tr>
              <a:tr h="45148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기타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작성안내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예시문구는 반드시 삭제 후 제출</a:t>
                      </a:r>
                    </a:p>
                    <a:p>
                      <a:pPr algn="l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이미지 파일은 반드시 저용량으로 변환하여 첨부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4377331"/>
                  </a:ext>
                </a:extLst>
              </a:tr>
            </a:tbl>
          </a:graphicData>
        </a:graphic>
      </p:graphicFrame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B309BE1D-9CBF-4231-C82B-D1D3AAFBE34C}"/>
              </a:ext>
            </a:extLst>
          </p:cNvPr>
          <p:cNvSpPr/>
          <p:nvPr/>
        </p:nvSpPr>
        <p:spPr>
          <a:xfrm>
            <a:off x="575954" y="5386520"/>
            <a:ext cx="1529071" cy="257175"/>
          </a:xfrm>
          <a:prstGeom prst="roundRect">
            <a:avLst>
              <a:gd name="adj" fmla="val 50000"/>
            </a:avLst>
          </a:prstGeom>
          <a:solidFill>
            <a:srgbClr val="334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latin typeface="+mn-ea"/>
              </a:rPr>
              <a:t>참가</a:t>
            </a:r>
            <a:r>
              <a:rPr lang="en-US" altLang="ko-KR" sz="1100" b="1" dirty="0">
                <a:latin typeface="+mn-ea"/>
              </a:rPr>
              <a:t> </a:t>
            </a:r>
            <a:r>
              <a:rPr lang="ko-KR" altLang="en-US" sz="1100" b="1" dirty="0">
                <a:latin typeface="+mn-ea"/>
              </a:rPr>
              <a:t>서류</a:t>
            </a:r>
            <a:r>
              <a:rPr lang="en-US" altLang="ko-KR" sz="1100" b="1" dirty="0">
                <a:latin typeface="+mn-ea"/>
              </a:rPr>
              <a:t> </a:t>
            </a:r>
            <a:r>
              <a:rPr lang="ko-KR" altLang="en-US" sz="1100" b="1" dirty="0">
                <a:latin typeface="+mn-ea"/>
              </a:rPr>
              <a:t>제출</a:t>
            </a:r>
            <a:r>
              <a:rPr lang="en-US" altLang="ko-KR" sz="1100" b="1" dirty="0">
                <a:latin typeface="+mn-ea"/>
              </a:rPr>
              <a:t> </a:t>
            </a:r>
            <a:r>
              <a:rPr lang="ko-KR" altLang="en-US" sz="1100" b="1" dirty="0">
                <a:latin typeface="+mn-ea"/>
              </a:rPr>
              <a:t>안내</a:t>
            </a:r>
          </a:p>
        </p:txBody>
      </p:sp>
      <p:graphicFrame>
        <p:nvGraphicFramePr>
          <p:cNvPr id="15" name="표 14">
            <a:extLst>
              <a:ext uri="{FF2B5EF4-FFF2-40B4-BE49-F238E27FC236}">
                <a16:creationId xmlns:a16="http://schemas.microsoft.com/office/drawing/2014/main" id="{72A002D3-576D-DC8B-61E9-BEF4B56AC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644455"/>
              </p:ext>
            </p:extLst>
          </p:nvPr>
        </p:nvGraphicFramePr>
        <p:xfrm>
          <a:off x="575954" y="5714487"/>
          <a:ext cx="6396347" cy="1677491"/>
        </p:xfrm>
        <a:graphic>
          <a:graphicData uri="http://schemas.openxmlformats.org/drawingml/2006/table">
            <a:tbl>
              <a:tblPr firstRow="1" firstCol="1" bandRow="1"/>
              <a:tblGrid>
                <a:gridCol w="876979">
                  <a:extLst>
                    <a:ext uri="{9D8B030D-6E8A-4147-A177-3AD203B41FA5}">
                      <a16:colId xmlns:a16="http://schemas.microsoft.com/office/drawing/2014/main" val="2073215686"/>
                    </a:ext>
                  </a:extLst>
                </a:gridCol>
                <a:gridCol w="2687942">
                  <a:extLst>
                    <a:ext uri="{9D8B030D-6E8A-4147-A177-3AD203B41FA5}">
                      <a16:colId xmlns:a16="http://schemas.microsoft.com/office/drawing/2014/main" val="4182417514"/>
                    </a:ext>
                  </a:extLst>
                </a:gridCol>
                <a:gridCol w="1434844">
                  <a:extLst>
                    <a:ext uri="{9D8B030D-6E8A-4147-A177-3AD203B41FA5}">
                      <a16:colId xmlns:a16="http://schemas.microsoft.com/office/drawing/2014/main" val="159019210"/>
                    </a:ext>
                  </a:extLst>
                </a:gridCol>
                <a:gridCol w="1396582">
                  <a:extLst>
                    <a:ext uri="{9D8B030D-6E8A-4147-A177-3AD203B41FA5}">
                      <a16:colId xmlns:a16="http://schemas.microsoft.com/office/drawing/2014/main" val="3184458266"/>
                    </a:ext>
                  </a:extLst>
                </a:gridCol>
              </a:tblGrid>
              <a:tr h="26474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ko-KR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제출기한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년 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월 </a:t>
                      </a: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일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목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 20:00 (</a:t>
                      </a:r>
                      <a:r>
                        <a:rPr lang="ko-KR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제출 기한 엄수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76239339"/>
                  </a:ext>
                </a:extLst>
              </a:tr>
              <a:tr h="26474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ko-KR" sz="1000" b="1" kern="100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제출처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sh.ideathon@shinhan.com </a:t>
                      </a: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이메일 제출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0840818"/>
                  </a:ext>
                </a:extLst>
              </a:tr>
              <a:tr h="188892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en-US" sz="2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8135332"/>
                  </a:ext>
                </a:extLst>
              </a:tr>
              <a:tr h="26474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ko-KR" sz="1000" b="1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연번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ko-KR" sz="1000" b="1" kern="100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서류명</a:t>
                      </a: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파일형식</a:t>
                      </a: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tabLst>
                          <a:tab pos="1536700" algn="l"/>
                        </a:tabLst>
                      </a:pPr>
                      <a:r>
                        <a:rPr lang="ko-KR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파일명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비고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0396365"/>
                  </a:ext>
                </a:extLst>
              </a:tr>
              <a:tr h="26474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1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양식</a:t>
                      </a: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1] </a:t>
                      </a: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참가신청서 </a:t>
                      </a:r>
                      <a:b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</a:b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자필 서명 및 </a:t>
                      </a:r>
                      <a:r>
                        <a:rPr lang="ko-KR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스캔 후 제출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(AI</a:t>
                      </a: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아이디어톤 제안서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b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</a:b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단체명</a:t>
                      </a: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압축</a:t>
                      </a: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(ZIP) </a:t>
                      </a: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파일로</a:t>
                      </a:r>
                      <a:endParaRPr lang="en-US" alt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이메일</a:t>
                      </a: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alt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제출</a:t>
                      </a: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703180"/>
                  </a:ext>
                </a:extLst>
              </a:tr>
              <a:tr h="3895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2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양식</a:t>
                      </a: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] 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아이디어제안서 </a:t>
                      </a:r>
                      <a:b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</a:br>
                      <a:r>
                        <a:rPr lang="en-US" alt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PPT</a:t>
                      </a:r>
                      <a:r>
                        <a:rPr lang="en-US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→PDF </a:t>
                      </a:r>
                      <a:r>
                        <a:rPr lang="ko-KR" sz="1000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변환 파일</a:t>
                      </a:r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5360" marR="6536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467844"/>
                  </a:ext>
                </a:extLst>
              </a:tr>
            </a:tbl>
          </a:graphicData>
        </a:graphic>
      </p:graphicFrame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37324C72-938B-669F-8485-FC293D59DB60}"/>
              </a:ext>
            </a:extLst>
          </p:cNvPr>
          <p:cNvSpPr/>
          <p:nvPr/>
        </p:nvSpPr>
        <p:spPr>
          <a:xfrm>
            <a:off x="575954" y="8005496"/>
            <a:ext cx="848985" cy="257175"/>
          </a:xfrm>
          <a:prstGeom prst="roundRect">
            <a:avLst>
              <a:gd name="adj" fmla="val 50000"/>
            </a:avLst>
          </a:prstGeom>
          <a:solidFill>
            <a:srgbClr val="334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latin typeface="+mn-ea"/>
              </a:rPr>
              <a:t>모집개요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00D0C9-2D83-29A0-8C75-5D689A3F1B6E}"/>
              </a:ext>
            </a:extLst>
          </p:cNvPr>
          <p:cNvSpPr txBox="1"/>
          <p:nvPr/>
        </p:nvSpPr>
        <p:spPr>
          <a:xfrm>
            <a:off x="575954" y="8320775"/>
            <a:ext cx="6163547" cy="19077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- </a:t>
            </a:r>
            <a:r>
              <a:rPr lang="ko-KR" altLang="en-US" sz="1050" dirty="0">
                <a:latin typeface="+mn-ea"/>
              </a:rPr>
              <a:t>한번 제출된 서류는 반환하지 않습니다</a:t>
            </a:r>
            <a:r>
              <a:rPr lang="en-US" altLang="ko-KR" sz="1050" dirty="0">
                <a:latin typeface="+mn-ea"/>
              </a:rPr>
              <a:t>.</a:t>
            </a:r>
          </a:p>
          <a:p>
            <a:pPr marL="92075" indent="-92075"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- </a:t>
            </a:r>
            <a:r>
              <a:rPr lang="ko-KR" altLang="en-US" sz="1050" dirty="0">
                <a:latin typeface="+mn-ea"/>
              </a:rPr>
              <a:t>동일 아이디어로 중복 수상내역이 있거나 허위사실 기재 등이 확인될 경우 수상결정을 취소할 수 </a:t>
            </a:r>
            <a:br>
              <a:rPr lang="en-US" altLang="ko-KR" sz="1050" dirty="0">
                <a:latin typeface="+mn-ea"/>
              </a:rPr>
            </a:br>
            <a:r>
              <a:rPr lang="ko-KR" altLang="en-US" sz="1050" dirty="0">
                <a:latin typeface="+mn-ea"/>
              </a:rPr>
              <a:t>있습니다</a:t>
            </a:r>
            <a:r>
              <a:rPr lang="en-US" altLang="ko-KR" sz="105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- </a:t>
            </a:r>
            <a:r>
              <a:rPr lang="ko-KR" altLang="en-US" sz="1050" dirty="0">
                <a:latin typeface="+mn-ea"/>
              </a:rPr>
              <a:t>선정된 팀은 신한 임직원 멘토링</a:t>
            </a:r>
            <a:r>
              <a:rPr lang="en-US" altLang="ko-KR" sz="1050" dirty="0">
                <a:latin typeface="+mn-ea"/>
              </a:rPr>
              <a:t>(</a:t>
            </a:r>
            <a:r>
              <a:rPr lang="ko-KR" altLang="en-US" sz="1050" b="1" dirty="0" err="1">
                <a:latin typeface="+mn-ea"/>
              </a:rPr>
              <a:t>비대면</a:t>
            </a:r>
            <a:r>
              <a:rPr lang="en-US" altLang="ko-KR" sz="1050" dirty="0">
                <a:latin typeface="+mn-ea"/>
              </a:rPr>
              <a:t>), </a:t>
            </a:r>
            <a:r>
              <a:rPr lang="ko-KR" altLang="en-US" sz="1050" dirty="0">
                <a:latin typeface="+mn-ea"/>
              </a:rPr>
              <a:t>최종 본선</a:t>
            </a:r>
            <a:r>
              <a:rPr lang="en-US" altLang="ko-KR" sz="1050" dirty="0">
                <a:latin typeface="+mn-ea"/>
              </a:rPr>
              <a:t>(</a:t>
            </a:r>
            <a:r>
              <a:rPr lang="ko-KR" altLang="en-US" sz="1050" b="1" dirty="0">
                <a:latin typeface="+mn-ea"/>
              </a:rPr>
              <a:t>대면</a:t>
            </a:r>
            <a:r>
              <a:rPr lang="en-US" altLang="ko-KR" sz="1050" dirty="0">
                <a:latin typeface="+mn-ea"/>
              </a:rPr>
              <a:t>)</a:t>
            </a:r>
            <a:r>
              <a:rPr lang="ko-KR" altLang="en-US" sz="1050" dirty="0">
                <a:latin typeface="+mn-ea"/>
              </a:rPr>
              <a:t> 행사에 전원 필수 참여해야 합니다</a:t>
            </a:r>
            <a:r>
              <a:rPr lang="en-US" altLang="ko-KR" sz="105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- </a:t>
            </a:r>
            <a:r>
              <a:rPr lang="ko-KR" altLang="en-US" sz="1050" dirty="0">
                <a:latin typeface="+mn-ea"/>
              </a:rPr>
              <a:t>최종 본선 시 발표용 </a:t>
            </a:r>
            <a:r>
              <a:rPr lang="en-US" altLang="ko-KR" sz="1050" dirty="0">
                <a:latin typeface="+mn-ea"/>
              </a:rPr>
              <a:t>PPT(</a:t>
            </a:r>
            <a:r>
              <a:rPr lang="ko-KR" altLang="en-US" sz="1050" dirty="0">
                <a:latin typeface="+mn-ea"/>
              </a:rPr>
              <a:t>또는</a:t>
            </a:r>
            <a:r>
              <a:rPr lang="en-US" altLang="ko-KR" sz="1050" dirty="0">
                <a:latin typeface="+mn-ea"/>
              </a:rPr>
              <a:t> PDF)</a:t>
            </a:r>
            <a:r>
              <a:rPr lang="ko-KR" altLang="en-US" sz="1050" dirty="0">
                <a:latin typeface="+mn-ea"/>
              </a:rPr>
              <a:t>파일을 별도 작성하여 발표해야 합니다</a:t>
            </a:r>
            <a:r>
              <a:rPr lang="en-US" altLang="ko-KR" sz="105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- </a:t>
            </a:r>
            <a:r>
              <a:rPr lang="ko-KR" altLang="en-US" sz="1050" dirty="0">
                <a:latin typeface="+mn-ea"/>
              </a:rPr>
              <a:t>적격자가 없을 시</a:t>
            </a:r>
            <a:r>
              <a:rPr lang="en-US" altLang="ko-KR" sz="1050" dirty="0">
                <a:latin typeface="+mn-ea"/>
              </a:rPr>
              <a:t>, </a:t>
            </a:r>
            <a:r>
              <a:rPr lang="ko-KR" altLang="en-US" sz="1050" dirty="0">
                <a:latin typeface="+mn-ea"/>
              </a:rPr>
              <a:t>입상자를 선발하지 않을 수 있습니다</a:t>
            </a:r>
            <a:r>
              <a:rPr lang="en-US" altLang="ko-KR" sz="105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- </a:t>
            </a:r>
            <a:r>
              <a:rPr lang="ko-KR" altLang="en-US" sz="1050" dirty="0">
                <a:latin typeface="+mn-ea"/>
              </a:rPr>
              <a:t>일정은 내</a:t>
            </a:r>
            <a:r>
              <a:rPr lang="en-US" altLang="ko-KR" sz="1050" dirty="0">
                <a:latin typeface="+mn-ea"/>
              </a:rPr>
              <a:t>·</a:t>
            </a:r>
            <a:r>
              <a:rPr lang="ko-KR" altLang="en-US" sz="1050" dirty="0">
                <a:latin typeface="+mn-ea"/>
              </a:rPr>
              <a:t>외부 사정에 의하여 변경될 수 있으며</a:t>
            </a:r>
            <a:r>
              <a:rPr lang="en-US" altLang="ko-KR" sz="1050" dirty="0">
                <a:latin typeface="+mn-ea"/>
              </a:rPr>
              <a:t>, </a:t>
            </a:r>
            <a:r>
              <a:rPr lang="ko-KR" altLang="en-US" sz="1050" dirty="0">
                <a:latin typeface="+mn-ea"/>
              </a:rPr>
              <a:t>변경된 사항은 별도 공지 예정입니다</a:t>
            </a:r>
            <a:r>
              <a:rPr lang="en-US" altLang="ko-KR" sz="105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50" dirty="0">
                <a:latin typeface="+mn-ea"/>
              </a:rPr>
              <a:t>- </a:t>
            </a:r>
            <a:r>
              <a:rPr lang="ko-KR" altLang="en-US" sz="1050" dirty="0">
                <a:latin typeface="+mn-ea"/>
              </a:rPr>
              <a:t>기타문의</a:t>
            </a:r>
            <a:r>
              <a:rPr lang="en-US" altLang="ko-KR" sz="1050" dirty="0">
                <a:latin typeface="+mn-ea"/>
              </a:rPr>
              <a:t>(10:00~17:00) : </a:t>
            </a:r>
            <a:r>
              <a:rPr lang="ko-KR" altLang="en-US" sz="1050" dirty="0">
                <a:latin typeface="+mn-ea"/>
              </a:rPr>
              <a:t>신한 </a:t>
            </a:r>
            <a:r>
              <a:rPr lang="en-US" altLang="ko-KR" sz="1050" dirty="0">
                <a:latin typeface="+mn-ea"/>
              </a:rPr>
              <a:t>AI </a:t>
            </a:r>
            <a:r>
              <a:rPr lang="ko-KR" altLang="en-US" sz="1050" dirty="0">
                <a:latin typeface="+mn-ea"/>
              </a:rPr>
              <a:t>아이디어톤 운영사무국</a:t>
            </a:r>
            <a:r>
              <a:rPr lang="en-US" altLang="ko-KR" sz="1050" dirty="0">
                <a:latin typeface="+mn-ea"/>
              </a:rPr>
              <a:t>(070-7575-0980, </a:t>
            </a:r>
            <a:r>
              <a:rPr lang="en-US" altLang="ko-KR" sz="1050" dirty="0" err="1">
                <a:latin typeface="+mn-ea"/>
              </a:rPr>
              <a:t>sh.ideathon@shinhan.com</a:t>
            </a:r>
            <a:r>
              <a:rPr lang="en-US" altLang="ko-KR" sz="1050" dirty="0">
                <a:latin typeface="+mn-ea"/>
              </a:rPr>
              <a:t>)</a:t>
            </a:r>
          </a:p>
        </p:txBody>
      </p:sp>
      <p:sp>
        <p:nvSpPr>
          <p:cNvPr id="20" name="슬라이드 번호 개체 틀 5">
            <a:extLst>
              <a:ext uri="{FF2B5EF4-FFF2-40B4-BE49-F238E27FC236}">
                <a16:creationId xmlns:a16="http://schemas.microsoft.com/office/drawing/2014/main" id="{ADF28E68-EB82-7B75-8899-32079AB7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29373" y="10304947"/>
            <a:ext cx="1700927" cy="358149"/>
          </a:xfrm>
        </p:spPr>
        <p:txBody>
          <a:bodyPr/>
          <a:lstStyle/>
          <a:p>
            <a:r>
              <a:rPr lang="en-US" altLang="ko-KR"/>
              <a:t>- </a:t>
            </a:r>
            <a:fld id="{44BC6CED-1F93-4A6F-A4A2-7FDE8A757CFF}" type="slidenum">
              <a:rPr lang="ko-KR" altLang="en-US" smtClean="0"/>
              <a:pPr/>
              <a:t>1</a:t>
            </a:fld>
            <a:r>
              <a:rPr lang="ko-KR" altLang="en-US"/>
              <a:t> </a:t>
            </a:r>
            <a:r>
              <a:rPr lang="en-US" altLang="ko-KR"/>
              <a:t>-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7525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3A1919-B8ED-2E38-7BDE-63E99EE55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/>
              <a:t>- </a:t>
            </a:r>
            <a:fld id="{44BC6CED-1F93-4A6F-A4A2-7FDE8A757CFF}" type="slidenum">
              <a:rPr lang="ko-KR" altLang="en-US" smtClean="0"/>
              <a:pPr/>
              <a:t>2</a:t>
            </a:fld>
            <a:r>
              <a:rPr lang="ko-KR" altLang="en-US"/>
              <a:t> </a:t>
            </a:r>
            <a:r>
              <a:rPr lang="en-US" altLang="ko-KR"/>
              <a:t>-</a:t>
            </a:r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6100BF-27E1-9C23-C312-B930336A537D}"/>
              </a:ext>
            </a:extLst>
          </p:cNvPr>
          <p:cNvSpPr txBox="1"/>
          <p:nvPr/>
        </p:nvSpPr>
        <p:spPr>
          <a:xfrm>
            <a:off x="575954" y="1587040"/>
            <a:ext cx="641201" cy="22121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b="1" dirty="0">
                <a:latin typeface="+mn-ea"/>
              </a:rPr>
              <a:t>1. </a:t>
            </a:r>
            <a:r>
              <a:rPr lang="ko-KR" altLang="en-US" sz="1100" b="1" dirty="0">
                <a:latin typeface="+mn-ea"/>
              </a:rPr>
              <a:t>팀 소개</a:t>
            </a:r>
          </a:p>
        </p:txBody>
      </p:sp>
      <p:graphicFrame>
        <p:nvGraphicFramePr>
          <p:cNvPr id="15" name="표 14">
            <a:extLst>
              <a:ext uri="{FF2B5EF4-FFF2-40B4-BE49-F238E27FC236}">
                <a16:creationId xmlns:a16="http://schemas.microsoft.com/office/drawing/2014/main" id="{1959FEC0-ACFC-EAAD-F903-D4AF40F7A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522426"/>
              </p:ext>
            </p:extLst>
          </p:nvPr>
        </p:nvGraphicFramePr>
        <p:xfrm>
          <a:off x="576263" y="1891189"/>
          <a:ext cx="6474460" cy="2026311"/>
        </p:xfrm>
        <a:graphic>
          <a:graphicData uri="http://schemas.openxmlformats.org/drawingml/2006/table">
            <a:tbl>
              <a:tblPr firstRow="1" firstCol="1" bandRow="1"/>
              <a:tblGrid>
                <a:gridCol w="1527175">
                  <a:extLst>
                    <a:ext uri="{9D8B030D-6E8A-4147-A177-3AD203B41FA5}">
                      <a16:colId xmlns:a16="http://schemas.microsoft.com/office/drawing/2014/main" val="3301188131"/>
                    </a:ext>
                  </a:extLst>
                </a:gridCol>
                <a:gridCol w="4947285">
                  <a:extLst>
                    <a:ext uri="{9D8B030D-6E8A-4147-A177-3AD203B41FA5}">
                      <a16:colId xmlns:a16="http://schemas.microsoft.com/office/drawing/2014/main" val="2570963919"/>
                    </a:ext>
                  </a:extLst>
                </a:gridCol>
              </a:tblGrid>
              <a:tr h="27058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팀 명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674881"/>
                  </a:ext>
                </a:extLst>
              </a:tr>
              <a:tr h="27058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팀원 명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예시</a:t>
                      </a:r>
                      <a:r>
                        <a:rPr lang="en-US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홍길동</a:t>
                      </a:r>
                      <a:r>
                        <a:rPr lang="en-US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팀장</a:t>
                      </a:r>
                      <a:r>
                        <a:rPr lang="en-US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ko-KR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홍길동</a:t>
                      </a:r>
                      <a:r>
                        <a:rPr lang="en-US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팀원</a:t>
                      </a:r>
                      <a:r>
                        <a:rPr lang="en-US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ko-KR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홍길동</a:t>
                      </a:r>
                      <a:r>
                        <a:rPr lang="en-US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팀원</a:t>
                      </a:r>
                      <a:r>
                        <a:rPr lang="en-US" sz="1000" i="1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274793"/>
                  </a:ext>
                </a:extLst>
              </a:tr>
              <a:tr h="27058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주 제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b="0" i="0" kern="100" spc="-3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Times New Roman" panose="02020603050405020304" pitchFamily="18" charset="0"/>
                        </a:rPr>
                        <a:t>- AI</a:t>
                      </a:r>
                      <a:r>
                        <a:rPr lang="ko-KR" altLang="en-US" sz="1000" b="0" i="0" kern="100" spc="-3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Times New Roman" panose="02020603050405020304" pitchFamily="18" charset="0"/>
                        </a:rPr>
                        <a:t>를 활용한 금융 아이디어 </a:t>
                      </a:r>
                      <a:r>
                        <a:rPr lang="en-US" altLang="ko-KR" sz="1000" b="0" i="0" kern="100" spc="-3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altLang="en-US" sz="1000" b="0" i="0" kern="100" spc="-3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Times New Roman" panose="02020603050405020304" pitchFamily="18" charset="0"/>
                        </a:rPr>
                        <a:t>자유주제</a:t>
                      </a:r>
                      <a:r>
                        <a:rPr lang="en-US" altLang="ko-KR" sz="1000" b="0" i="0" kern="100" spc="-3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b="0" i="0" kern="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50453"/>
                  </a:ext>
                </a:extLst>
              </a:tr>
              <a:tr h="27058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아이디어명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024347"/>
                  </a:ext>
                </a:extLst>
              </a:tr>
              <a:tr h="27058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요 약</a:t>
                      </a:r>
                      <a:r>
                        <a:rPr lang="en-US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(50</a:t>
                      </a: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자 이내</a:t>
                      </a:r>
                      <a:r>
                        <a:rPr lang="en-US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altLang="ko-KR" sz="1000" i="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i="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i="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아이디어를 간단히 요약해주세요</a:t>
                      </a:r>
                      <a:r>
                        <a:rPr lang="en-US" sz="1000" i="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altLang="ko-KR" sz="1000" i="1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altLang="ko-KR" sz="1000" i="1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757657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49AE9C87-627A-AA09-9C1F-48454477A3FA}"/>
              </a:ext>
            </a:extLst>
          </p:cNvPr>
          <p:cNvSpPr txBox="1"/>
          <p:nvPr/>
        </p:nvSpPr>
        <p:spPr>
          <a:xfrm>
            <a:off x="575954" y="4046201"/>
            <a:ext cx="782265" cy="22121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b="1" dirty="0">
                <a:latin typeface="+mn-ea"/>
              </a:rPr>
              <a:t>2. </a:t>
            </a:r>
            <a:r>
              <a:rPr lang="ko-KR" altLang="en-US" sz="1100" b="1" dirty="0">
                <a:latin typeface="+mn-ea"/>
              </a:rPr>
              <a:t>제안 내용</a:t>
            </a:r>
          </a:p>
        </p:txBody>
      </p:sp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F4F67F23-AA23-13C0-020F-2ABA548EB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207914"/>
              </p:ext>
            </p:extLst>
          </p:nvPr>
        </p:nvGraphicFramePr>
        <p:xfrm>
          <a:off x="585149" y="4367314"/>
          <a:ext cx="6465574" cy="5135521"/>
        </p:xfrm>
        <a:graphic>
          <a:graphicData uri="http://schemas.openxmlformats.org/drawingml/2006/table">
            <a:tbl>
              <a:tblPr firstRow="1" firstCol="1" bandRow="1"/>
              <a:tblGrid>
                <a:gridCol w="6465574">
                  <a:extLst>
                    <a:ext uri="{9D8B030D-6E8A-4147-A177-3AD203B41FA5}">
                      <a16:colId xmlns:a16="http://schemas.microsoft.com/office/drawing/2014/main" val="3676460227"/>
                    </a:ext>
                  </a:extLst>
                </a:gridCol>
              </a:tblGrid>
              <a:tr h="19800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기획 배경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537268"/>
                  </a:ext>
                </a:extLst>
              </a:tr>
              <a:tr h="1866747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제안하고자 하는 아이디어의 도출 배경에 대한 사회적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∙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기술적 내용 기술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주요단어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‘</a:t>
                      </a:r>
                      <a:r>
                        <a:rPr lang="ko-KR" sz="1000" kern="100" dirty="0">
                          <a:solidFill>
                            <a:srgbClr val="0046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파란색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’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표기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3930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 설명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762156"/>
                  </a:ext>
                </a:extLst>
              </a:tr>
              <a:tr h="2872774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제안하고자 하는 아이디어에 대한 세부적인 사항 기술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분량제한 없음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차트 및 이미지 등 자료사용 가능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제안하고자 하는 아이디어의 의도가 전달될 수 있도록 체계적으로 설명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 구현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실현 방안에 대한 구체적 설명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681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486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02DF8906-D298-5DAB-3FA3-46B37A88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/>
              <a:t>- </a:t>
            </a:r>
            <a:fld id="{44BC6CED-1F93-4A6F-A4A2-7FDE8A757CFF}" type="slidenum">
              <a:rPr lang="ko-KR" altLang="en-US" smtClean="0"/>
              <a:pPr/>
              <a:t>3</a:t>
            </a:fld>
            <a:r>
              <a:rPr lang="ko-KR" altLang="en-US"/>
              <a:t> </a:t>
            </a:r>
            <a:r>
              <a:rPr lang="en-US" altLang="ko-KR"/>
              <a:t>-</a:t>
            </a:r>
            <a:endParaRPr lang="ko-KR" altLang="en-US" dirty="0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5E5CD5F5-0632-4705-B379-2B16BD6A3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586398"/>
              </p:ext>
            </p:extLst>
          </p:nvPr>
        </p:nvGraphicFramePr>
        <p:xfrm>
          <a:off x="576263" y="930245"/>
          <a:ext cx="6443662" cy="8647518"/>
        </p:xfrm>
        <a:graphic>
          <a:graphicData uri="http://schemas.openxmlformats.org/drawingml/2006/table">
            <a:tbl>
              <a:tblPr firstRow="1" firstCol="1" bandRow="1"/>
              <a:tblGrid>
                <a:gridCol w="6443662">
                  <a:extLst>
                    <a:ext uri="{9D8B030D-6E8A-4147-A177-3AD203B41FA5}">
                      <a16:colId xmlns:a16="http://schemas.microsoft.com/office/drawing/2014/main" val="686783407"/>
                    </a:ext>
                  </a:extLst>
                </a:gridCol>
              </a:tblGrid>
              <a:tr h="19800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 차별성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772907"/>
                  </a:ext>
                </a:extLst>
              </a:tr>
              <a:tr h="2202652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제안하고자 하는 아이디어와 기존 개발된 </a:t>
                      </a:r>
                      <a:r>
                        <a:rPr lang="ko-KR" alt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서비스나 기능</a:t>
                      </a:r>
                      <a:r>
                        <a:rPr lang="en-US" alt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시스템과의 </a:t>
                      </a:r>
                      <a:r>
                        <a:rPr lang="ko-KR" sz="1000" kern="100" dirty="0" err="1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차별점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및 특장점</a:t>
                      </a:r>
                      <a:endParaRPr lang="en-US" altLang="ko-KR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ko-KR" altLang="en-US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제안할 아이디어가 기존 서비스나 시스템과 어떻게 </a:t>
                      </a:r>
                      <a:r>
                        <a:rPr lang="ko-KR" altLang="en-US" sz="10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다른지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그리고 어떤 장점이 있는지 설명</a:t>
                      </a:r>
                      <a:endParaRPr lang="ko-KR" sz="1000" kern="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80984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AI </a:t>
                      </a: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기술 활용방법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605097"/>
                  </a:ext>
                </a:extLst>
              </a:tr>
              <a:tr h="1861233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아이디어에 활용되는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AI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기술을 구체적으로 설명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80282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실현 가능성 및 구체화 방안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849703"/>
                  </a:ext>
                </a:extLst>
              </a:tr>
              <a:tr h="1861233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altLang="ko-KR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제안하고자 </a:t>
                      </a:r>
                      <a:r>
                        <a:rPr lang="ko-KR" alt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아이디어를 실현할 수 있는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alt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구체적인 방안을 기술 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72003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o-KR" sz="1000" b="1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기대 효과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120648"/>
                  </a:ext>
                </a:extLst>
              </a:tr>
              <a:tr h="1861233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US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실현으로 인해 얻을 수 있는 정량적</a:t>
                      </a: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o-KR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정성적 기대성과 기술</a:t>
                      </a:r>
                      <a:endParaRPr lang="en-US" altLang="ko-KR" sz="1000" kern="100" dirty="0">
                        <a:solidFill>
                          <a:srgbClr val="7F7F7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00" dirty="0">
                          <a:solidFill>
                            <a:srgbClr val="7F7F7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kern="10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311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27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372</TotalTime>
  <Words>540</Words>
  <Application>Microsoft Macintosh PowerPoint</Application>
  <PresentationFormat>사용자 지정</PresentationFormat>
  <Paragraphs>107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Aptos</vt:lpstr>
      <vt:lpstr>Aptos Display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YUNA CHOI</dc:creator>
  <cp:lastModifiedBy>Mso20667</cp:lastModifiedBy>
  <cp:revision>4</cp:revision>
  <dcterms:created xsi:type="dcterms:W3CDTF">2024-09-29T23:42:03Z</dcterms:created>
  <dcterms:modified xsi:type="dcterms:W3CDTF">2024-10-10T04:53:12Z</dcterms:modified>
</cp:coreProperties>
</file>