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261" r:id="rId2"/>
    <p:sldId id="260" r:id="rId3"/>
    <p:sldId id="258" r:id="rId4"/>
  </p:sldIdLst>
  <p:sldSz cx="6858000" cy="9906000" type="A4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96">
          <p15:clr>
            <a:srgbClr val="A4A3A4"/>
          </p15:clr>
        </p15:guide>
        <p15:guide id="3" pos="4224">
          <p15:clr>
            <a:srgbClr val="A4A3A4"/>
          </p15:clr>
        </p15:guide>
        <p15:guide id="4" orient="horz" pos="6023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1" roundtripDataSignature="AMtx7mg0muO1Gs3tRCEr0r2e1XJsYpC8a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02054EE-32B4-4887-9F66-94F7C20EE752}">
  <a:tblStyle styleId="{302054EE-32B4-4887-9F66-94F7C20EE752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7E647C90-72F2-4399-89E7-012D97158038}" styleName="Table_1">
    <a:wholeTbl>
      <a:tcTxStyle b="off" i="off">
        <a:font>
          <a:latin typeface="맑은 고딕"/>
          <a:ea typeface="맑은 고딕"/>
          <a:cs typeface="맑은 고딕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 b="off" i="off"/>
      <a:tcStyle>
        <a:tcBdr/>
        <a:fill>
          <a:solidFill>
            <a:srgbClr val="CDD4EA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CDD4EA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맑은 고딕"/>
          <a:ea typeface="맑은 고딕"/>
          <a:cs typeface="맑은 고딕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맑은 고딕"/>
          <a:ea typeface="맑은 고딕"/>
          <a:cs typeface="맑은 고딕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맑은 고딕"/>
          <a:ea typeface="맑은 고딕"/>
          <a:cs typeface="맑은 고딕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맑은 고딕"/>
          <a:ea typeface="맑은 고딕"/>
          <a:cs typeface="맑은 고딕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18" autoAdjust="0"/>
    <p:restoredTop sz="94660"/>
  </p:normalViewPr>
  <p:slideViewPr>
    <p:cSldViewPr snapToGrid="0">
      <p:cViewPr>
        <p:scale>
          <a:sx n="150" d="100"/>
          <a:sy n="150" d="100"/>
        </p:scale>
        <p:origin x="1692" y="-2334"/>
      </p:cViewPr>
      <p:guideLst>
        <p:guide orient="horz" pos="3120"/>
        <p:guide pos="96"/>
        <p:guide pos="4224"/>
        <p:guide orient="horz" pos="6023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customschemas.google.com/relationships/presentationmetadata" Target="metadata"/><Relationship Id="rId5" Type="http://schemas.openxmlformats.org/officeDocument/2006/relationships/notesMaster" Target="notesMasters/notesMaster1.xml"/><Relationship Id="rId15" Type="http://schemas.openxmlformats.org/officeDocument/2006/relationships/tableStyles" Target="tableStyles.xml"/><Relationship Id="rId4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3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39963" y="1241425"/>
            <a:ext cx="231775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ko-KR"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  <p:extLst>
      <p:ext uri="{BB962C8B-B14F-4D97-AF65-F5344CB8AC3E}">
        <p14:creationId xmlns:p14="http://schemas.microsoft.com/office/powerpoint/2010/main" val="280191319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" name="Google Shape;9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093338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2" name="Google Shape;10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3352244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2" name="Google Shape;10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23350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5B8D1-6960-4BC0-AD82-35D1B40905CA}" type="datetime1">
              <a:rPr lang="ko-KR" altLang="en-US" smtClean="0"/>
              <a:t>2024-05-20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123CC-51FC-4E9B-90AF-C7F7B380E7A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9805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65001-7CFB-4190-B7BD-263CCA898E30}" type="datetime1">
              <a:rPr lang="ko-KR" altLang="en-US" smtClean="0"/>
              <a:t>2024-05-20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123CC-51FC-4E9B-90AF-C7F7B380E7A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9230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" preserve="1">
  <p:cSld name="1_제목 및 내용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6"/>
          <p:cNvSpPr txBox="1">
            <a:spLocks noGrp="1"/>
          </p:cNvSpPr>
          <p:nvPr>
            <p:ph type="sldNum" idx="12"/>
          </p:nvPr>
        </p:nvSpPr>
        <p:spPr>
          <a:xfrm>
            <a:off x="2657475" y="9399376"/>
            <a:ext cx="1543050" cy="3962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ko-KR" dirty="0"/>
              <a:t>1</a:t>
            </a:r>
            <a:endParaRPr dirty="0"/>
          </a:p>
        </p:txBody>
      </p:sp>
      <p:sp>
        <p:nvSpPr>
          <p:cNvPr id="2" name="TextBox 1"/>
          <p:cNvSpPr txBox="1"/>
          <p:nvPr userDrawn="1"/>
        </p:nvSpPr>
        <p:spPr>
          <a:xfrm>
            <a:off x="0" y="624840"/>
            <a:ext cx="6858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i="0" u="none" strike="noStrike" kern="0" cap="none" spc="0" dirty="0">
                <a:solidFill>
                  <a:schemeClr val="tx1"/>
                </a:solidFill>
                <a:effectLst/>
                <a:latin typeface="SUIT" pitchFamily="2" charset="-127"/>
                <a:ea typeface="SUIT" pitchFamily="2" charset="-127"/>
                <a:cs typeface="+mn-cs"/>
                <a:sym typeface="Arial"/>
              </a:rPr>
              <a:t>[</a:t>
            </a:r>
            <a:r>
              <a:rPr lang="ko-KR" altLang="en-US" sz="2000" b="1" i="0" u="none" strike="noStrike" kern="0" cap="none" spc="0" dirty="0">
                <a:solidFill>
                  <a:schemeClr val="tx1"/>
                </a:solidFill>
                <a:effectLst/>
                <a:latin typeface="SUIT" pitchFamily="2" charset="-127"/>
                <a:ea typeface="SUIT" pitchFamily="2" charset="-127"/>
                <a:cs typeface="+mn-cs"/>
                <a:sym typeface="Arial"/>
              </a:rPr>
              <a:t>중앙그룹</a:t>
            </a:r>
            <a:r>
              <a:rPr lang="en-US" altLang="ko-KR" sz="2000" b="1" i="0" u="none" strike="noStrike" kern="0" cap="none" spc="0" dirty="0">
                <a:solidFill>
                  <a:schemeClr val="tx1"/>
                </a:solidFill>
                <a:effectLst/>
                <a:latin typeface="SUIT" pitchFamily="2" charset="-127"/>
                <a:ea typeface="SUIT" pitchFamily="2" charset="-127"/>
                <a:cs typeface="+mn-cs"/>
                <a:sym typeface="Arial"/>
              </a:rPr>
              <a:t>]</a:t>
            </a:r>
            <a:r>
              <a:rPr lang="ko-KR" altLang="en-US" sz="2000" b="1" i="0" u="none" strike="noStrike" kern="0" cap="none" spc="0" dirty="0">
                <a:solidFill>
                  <a:schemeClr val="tx1"/>
                </a:solidFill>
                <a:effectLst/>
                <a:latin typeface="SUIT" pitchFamily="2" charset="-127"/>
                <a:ea typeface="SUIT" pitchFamily="2" charset="-127"/>
                <a:cs typeface="+mn-cs"/>
                <a:sym typeface="Arial"/>
              </a:rPr>
              <a:t> 대학생 크리에이터 </a:t>
            </a:r>
            <a:r>
              <a:rPr lang="en-US" altLang="ko-KR" sz="2000" b="1" i="0" u="none" strike="noStrike" kern="0" cap="none" spc="0" dirty="0">
                <a:solidFill>
                  <a:schemeClr val="tx1"/>
                </a:solidFill>
                <a:effectLst/>
                <a:latin typeface="SUIT" pitchFamily="2" charset="-127"/>
                <a:ea typeface="SUIT" pitchFamily="2" charset="-127"/>
                <a:cs typeface="+mn-cs"/>
                <a:sym typeface="Arial"/>
              </a:rPr>
              <a:t>‘</a:t>
            </a:r>
            <a:r>
              <a:rPr lang="ko-KR" altLang="en-US" sz="2000" b="1" i="0" u="none" strike="noStrike" kern="0" cap="none" spc="0" dirty="0" err="1">
                <a:solidFill>
                  <a:schemeClr val="tx1"/>
                </a:solidFill>
                <a:effectLst/>
                <a:latin typeface="SUIT" pitchFamily="2" charset="-127"/>
                <a:ea typeface="SUIT" pitchFamily="2" charset="-127"/>
                <a:cs typeface="+mn-cs"/>
                <a:sym typeface="Arial"/>
              </a:rPr>
              <a:t>앙중크루</a:t>
            </a:r>
            <a:r>
              <a:rPr lang="ko-KR" altLang="en-US" sz="2000" b="1" i="0" u="none" strike="noStrike" kern="0" cap="none" spc="0" dirty="0">
                <a:solidFill>
                  <a:schemeClr val="tx1"/>
                </a:solidFill>
                <a:effectLst/>
                <a:latin typeface="SUIT" pitchFamily="2" charset="-127"/>
                <a:ea typeface="SUIT" pitchFamily="2" charset="-127"/>
                <a:cs typeface="+mn-cs"/>
                <a:sym typeface="Arial"/>
              </a:rPr>
              <a:t> </a:t>
            </a:r>
            <a:r>
              <a:rPr lang="en-US" altLang="ko-KR" sz="2000" b="1" i="0" u="none" strike="noStrike" kern="0" cap="none" spc="0" dirty="0">
                <a:solidFill>
                  <a:schemeClr val="tx1"/>
                </a:solidFill>
                <a:effectLst/>
                <a:latin typeface="SUIT" pitchFamily="2" charset="-127"/>
                <a:ea typeface="SUIT" pitchFamily="2" charset="-127"/>
                <a:cs typeface="+mn-cs"/>
                <a:sym typeface="Arial"/>
              </a:rPr>
              <a:t>2</a:t>
            </a:r>
            <a:r>
              <a:rPr lang="ko-KR" altLang="en-US" sz="2000" b="1" i="0" u="none" strike="noStrike" kern="0" cap="none" spc="0" dirty="0">
                <a:solidFill>
                  <a:schemeClr val="tx1"/>
                </a:solidFill>
                <a:effectLst/>
                <a:latin typeface="SUIT" pitchFamily="2" charset="-127"/>
                <a:ea typeface="SUIT" pitchFamily="2" charset="-127"/>
                <a:cs typeface="+mn-cs"/>
                <a:sym typeface="Arial"/>
              </a:rPr>
              <a:t>기</a:t>
            </a:r>
            <a:r>
              <a:rPr lang="en-US" altLang="ko-KR" sz="2000" b="1" i="0" u="none" strike="noStrike" kern="0" cap="none" spc="0" dirty="0">
                <a:solidFill>
                  <a:schemeClr val="tx1"/>
                </a:solidFill>
                <a:effectLst/>
                <a:latin typeface="SUIT" pitchFamily="2" charset="-127"/>
                <a:ea typeface="SUIT" pitchFamily="2" charset="-127"/>
                <a:cs typeface="+mn-cs"/>
                <a:sym typeface="Arial"/>
              </a:rPr>
              <a:t>’ </a:t>
            </a:r>
            <a:r>
              <a:rPr lang="ko-KR" altLang="en-US" sz="2000" b="1" i="0" u="none" strike="noStrike" kern="0" cap="none" spc="0" dirty="0">
                <a:solidFill>
                  <a:schemeClr val="tx1"/>
                </a:solidFill>
                <a:effectLst/>
                <a:latin typeface="SUIT" pitchFamily="2" charset="-127"/>
                <a:ea typeface="SUIT" pitchFamily="2" charset="-127"/>
                <a:cs typeface="+mn-cs"/>
                <a:sym typeface="Arial"/>
              </a:rPr>
              <a:t>지원서</a:t>
            </a:r>
          </a:p>
        </p:txBody>
      </p:sp>
    </p:spTree>
    <p:extLst>
      <p:ext uri="{BB962C8B-B14F-4D97-AF65-F5344CB8AC3E}">
        <p14:creationId xmlns:p14="http://schemas.microsoft.com/office/powerpoint/2010/main" val="562682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만" preserve="1">
  <p:cSld name="1_제목만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7;p6"/>
          <p:cNvSpPr txBox="1">
            <a:spLocks noGrp="1"/>
          </p:cNvSpPr>
          <p:nvPr>
            <p:ph type="sldNum" idx="12"/>
          </p:nvPr>
        </p:nvSpPr>
        <p:spPr>
          <a:xfrm>
            <a:off x="2657475" y="9399376"/>
            <a:ext cx="1543050" cy="3962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2</a:t>
            </a:r>
            <a:endParaRPr dirty="0"/>
          </a:p>
        </p:txBody>
      </p:sp>
      <p:graphicFrame>
        <p:nvGraphicFramePr>
          <p:cNvPr id="6" name="표 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52157232"/>
              </p:ext>
            </p:extLst>
          </p:nvPr>
        </p:nvGraphicFramePr>
        <p:xfrm>
          <a:off x="188912" y="680211"/>
          <a:ext cx="6480175" cy="7974663"/>
        </p:xfrm>
        <a:graphic>
          <a:graphicData uri="http://schemas.openxmlformats.org/drawingml/2006/table">
            <a:tbl>
              <a:tblPr/>
              <a:tblGrid>
                <a:gridCol w="6480175">
                  <a:extLst>
                    <a:ext uri="{9D8B030D-6E8A-4147-A177-3AD203B41FA5}">
                      <a16:colId xmlns:a16="http://schemas.microsoft.com/office/drawing/2014/main" val="2055837815"/>
                    </a:ext>
                  </a:extLst>
                </a:gridCol>
              </a:tblGrid>
              <a:tr h="414663">
                <a:tc>
                  <a:txBody>
                    <a:bodyPr/>
                    <a:lstStyle/>
                    <a:p>
                      <a:pPr marL="0" marR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  <a:sym typeface="Arial"/>
                        </a:rPr>
                        <a:t>1. </a:t>
                      </a:r>
                      <a:r>
                        <a:rPr lang="ko-KR" altLang="en-US" sz="105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  <a:cs typeface="+mn-cs"/>
                          <a:sym typeface="Arial"/>
                        </a:rPr>
                        <a:t>퍼스널 컬러</a:t>
                      </a:r>
                      <a:r>
                        <a:rPr lang="en-US" altLang="ko-KR" sz="105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  <a:cs typeface="+mn-cs"/>
                          <a:sym typeface="Arial"/>
                        </a:rPr>
                        <a:t>, MBTI </a:t>
                      </a:r>
                      <a:r>
                        <a:rPr lang="ko-KR" altLang="en-US" sz="105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  <a:cs typeface="+mn-cs"/>
                          <a:sym typeface="Arial"/>
                        </a:rPr>
                        <a:t>등 다양한 온라인 테스트 결과를 이용해 나는 어떤 사람인지 작성해주세요</a:t>
                      </a:r>
                      <a:r>
                        <a:rPr lang="en-US" altLang="ko-KR" sz="105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  <a:cs typeface="+mn-cs"/>
                          <a:sym typeface="Arial"/>
                        </a:rPr>
                        <a:t>. </a:t>
                      </a:r>
                    </a:p>
                    <a:p>
                      <a:pPr marL="0" marR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  <a:cs typeface="+mn-cs"/>
                          <a:sym typeface="Arial"/>
                        </a:rPr>
                        <a:t>(</a:t>
                      </a:r>
                      <a:r>
                        <a:rPr lang="ko-KR" altLang="en-US" sz="105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  <a:cs typeface="+mn-cs"/>
                          <a:sym typeface="Arial"/>
                        </a:rPr>
                        <a:t>테스트 결과 이미지 </a:t>
                      </a:r>
                      <a:r>
                        <a:rPr lang="en-US" altLang="ko-KR" sz="105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  <a:cs typeface="+mn-cs"/>
                          <a:sym typeface="Arial"/>
                        </a:rPr>
                        <a:t>1</a:t>
                      </a:r>
                      <a:r>
                        <a:rPr lang="ko-KR" altLang="en-US" sz="105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  <a:cs typeface="+mn-cs"/>
                          <a:sym typeface="Arial"/>
                        </a:rPr>
                        <a:t>장 첨부</a:t>
                      </a:r>
                      <a:r>
                        <a:rPr lang="en-US" altLang="ko-KR" sz="105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  <a:cs typeface="+mn-cs"/>
                          <a:sym typeface="Arial"/>
                        </a:rPr>
                        <a:t>)</a:t>
                      </a:r>
                      <a:endParaRPr lang="ko-KR" altLang="en-US" sz="1050" b="1" i="0" u="none" strike="noStrike" kern="0" cap="none" spc="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  <a:sym typeface="Arial"/>
                      </a:endParaRPr>
                    </a:p>
                  </a:txBody>
                  <a:tcPr marL="46431" marR="46431" marT="30954" marB="30954" anchor="ctr">
                    <a:lnL>
                      <a:noFill/>
                    </a:lnL>
                    <a:lnR>
                      <a:noFill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795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1012228"/>
                  </a:ext>
                </a:extLst>
              </a:tr>
              <a:tr h="5400000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100" b="0" i="0" u="none" strike="noStrike" cap="non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sym typeface="Arial"/>
                      </a:endParaRPr>
                    </a:p>
                  </a:txBody>
                  <a:tcPr marL="43851" marR="43851" marT="12124" marB="12124" anchor="ctr">
                    <a:lnL>
                      <a:noFill/>
                    </a:lnL>
                    <a:lnR>
                      <a:noFill/>
                    </a:lnR>
                    <a:lnT w="10795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795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350781"/>
                  </a:ext>
                </a:extLst>
              </a:tr>
              <a:tr h="2160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US" altLang="ko-KR" sz="1100" b="0" i="0" u="none" strike="noStrike" cap="non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sym typeface="Arial"/>
                      </a:endParaRPr>
                    </a:p>
                  </a:txBody>
                  <a:tcPr marL="43851" marR="43851" marT="12124" marB="12124" anchor="ctr">
                    <a:lnL>
                      <a:noFill/>
                    </a:lnL>
                    <a:lnR>
                      <a:noFill/>
                    </a:lnR>
                    <a:lnT w="10795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1997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199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만">
  <p:cSld name="제목만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표 8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802197631"/>
              </p:ext>
            </p:extLst>
          </p:nvPr>
        </p:nvGraphicFramePr>
        <p:xfrm>
          <a:off x="188912" y="680211"/>
          <a:ext cx="6480175" cy="3980801"/>
        </p:xfrm>
        <a:graphic>
          <a:graphicData uri="http://schemas.openxmlformats.org/drawingml/2006/table">
            <a:tbl>
              <a:tblPr/>
              <a:tblGrid>
                <a:gridCol w="6480175">
                  <a:extLst>
                    <a:ext uri="{9D8B030D-6E8A-4147-A177-3AD203B41FA5}">
                      <a16:colId xmlns:a16="http://schemas.microsoft.com/office/drawing/2014/main" val="2055837815"/>
                    </a:ext>
                  </a:extLst>
                </a:gridCol>
              </a:tblGrid>
              <a:tr h="439187"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  <a:sym typeface="Arial"/>
                        </a:rPr>
                        <a:t>2. </a:t>
                      </a:r>
                      <a:r>
                        <a:rPr lang="ko-KR" altLang="en-US" sz="105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  <a:cs typeface="+mn-cs"/>
                          <a:sym typeface="Arial"/>
                        </a:rPr>
                        <a:t>중앙그룹에 대해 알고 있는 것을 서술하고</a:t>
                      </a:r>
                      <a:r>
                        <a:rPr lang="en-US" altLang="ko-KR" sz="105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  <a:cs typeface="+mn-cs"/>
                          <a:sym typeface="Arial"/>
                        </a:rPr>
                        <a:t>, </a:t>
                      </a:r>
                      <a:r>
                        <a:rPr lang="ko-KR" altLang="en-US" sz="1050" b="1" i="0" u="none" strike="noStrike" kern="0" cap="none" spc="0" dirty="0" err="1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  <a:cs typeface="+mn-cs"/>
                          <a:sym typeface="Arial"/>
                        </a:rPr>
                        <a:t>앙중크루를</a:t>
                      </a:r>
                      <a:r>
                        <a:rPr lang="ko-KR" altLang="en-US" sz="105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  <a:cs typeface="+mn-cs"/>
                          <a:sym typeface="Arial"/>
                        </a:rPr>
                        <a:t> 통해 제작해보고 싶은 콘텐트는 </a:t>
                      </a:r>
                      <a:endParaRPr lang="en-US" altLang="ko-KR" sz="1050" b="1" i="0" u="none" strike="noStrike" kern="0" cap="none" spc="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+mn-ea"/>
                        <a:cs typeface="+mn-cs"/>
                        <a:sym typeface="Arial"/>
                      </a:endParaRPr>
                    </a:p>
                    <a:p>
                      <a:pPr marL="0" marR="0" indent="0" algn="l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  <a:cs typeface="+mn-cs"/>
                          <a:sym typeface="Arial"/>
                        </a:rPr>
                        <a:t>무엇인지 설명해주세요</a:t>
                      </a:r>
                      <a:r>
                        <a:rPr lang="en-US" altLang="ko-KR" sz="105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  <a:cs typeface="+mn-cs"/>
                          <a:sym typeface="Arial"/>
                        </a:rPr>
                        <a:t>.</a:t>
                      </a:r>
                      <a:endParaRPr lang="ko-KR" altLang="en-US" sz="1050" b="1" i="0" u="none" strike="noStrike" kern="0" cap="none" spc="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  <a:sym typeface="Arial"/>
                      </a:endParaRPr>
                    </a:p>
                  </a:txBody>
                  <a:tcPr marL="46431" marR="46431" marT="30954" marB="30954" anchor="ctr">
                    <a:lnL>
                      <a:noFill/>
                    </a:lnL>
                    <a:lnR>
                      <a:noFill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795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1012228"/>
                  </a:ext>
                </a:extLst>
              </a:tr>
              <a:tr h="3541614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050" b="1" i="0" u="none" strike="noStrike" kern="0" cap="none" spc="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  <a:sym typeface="Arial"/>
                      </a:endParaRPr>
                    </a:p>
                  </a:txBody>
                  <a:tcPr marL="43851" marR="43851" marT="12124" marB="12124" anchor="ctr">
                    <a:lnL>
                      <a:noFill/>
                    </a:lnL>
                    <a:lnR>
                      <a:noFill/>
                    </a:lnR>
                    <a:lnT w="10795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795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350781"/>
                  </a:ext>
                </a:extLst>
              </a:tr>
            </a:tbl>
          </a:graphicData>
        </a:graphic>
      </p:graphicFrame>
      <p:graphicFrame>
        <p:nvGraphicFramePr>
          <p:cNvPr id="10" name="표 9">
            <a:extLst>
              <a:ext uri="{FF2B5EF4-FFF2-40B4-BE49-F238E27FC236}">
                <a16:creationId xmlns:a16="http://schemas.microsoft.com/office/drawing/2014/main" id="{1AF3D2A4-3DE2-4D02-B8F7-FEE507E8FCB3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41942196"/>
              </p:ext>
            </p:extLst>
          </p:nvPr>
        </p:nvGraphicFramePr>
        <p:xfrm>
          <a:off x="188911" y="4938027"/>
          <a:ext cx="6480175" cy="3980801"/>
        </p:xfrm>
        <a:graphic>
          <a:graphicData uri="http://schemas.openxmlformats.org/drawingml/2006/table">
            <a:tbl>
              <a:tblPr/>
              <a:tblGrid>
                <a:gridCol w="6480175">
                  <a:extLst>
                    <a:ext uri="{9D8B030D-6E8A-4147-A177-3AD203B41FA5}">
                      <a16:colId xmlns:a16="http://schemas.microsoft.com/office/drawing/2014/main" val="2055837815"/>
                    </a:ext>
                  </a:extLst>
                </a:gridCol>
              </a:tblGrid>
              <a:tr h="439187"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  <a:sym typeface="Arial"/>
                        </a:rPr>
                        <a:t>3. </a:t>
                      </a:r>
                      <a:r>
                        <a:rPr lang="ko-KR" altLang="en-US" sz="105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  <a:cs typeface="+mn-cs"/>
                          <a:sym typeface="Arial"/>
                        </a:rPr>
                        <a:t>콘텐트 제작에 있어 본인이 가진 경쟁력은 무엇이며</a:t>
                      </a:r>
                      <a:r>
                        <a:rPr lang="en-US" altLang="ko-KR" sz="105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  <a:cs typeface="+mn-cs"/>
                          <a:sym typeface="Arial"/>
                        </a:rPr>
                        <a:t>, '</a:t>
                      </a:r>
                      <a:r>
                        <a:rPr lang="ko-KR" altLang="en-US" sz="1050" b="1" i="0" u="none" strike="noStrike" kern="0" cap="none" spc="0" dirty="0" err="1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  <a:cs typeface="+mn-cs"/>
                          <a:sym typeface="Arial"/>
                        </a:rPr>
                        <a:t>앙중크루</a:t>
                      </a:r>
                      <a:r>
                        <a:rPr lang="en-US" altLang="ko-KR" sz="105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  <a:cs typeface="+mn-cs"/>
                          <a:sym typeface="Arial"/>
                        </a:rPr>
                        <a:t>' </a:t>
                      </a:r>
                      <a:r>
                        <a:rPr lang="ko-KR" altLang="en-US" sz="105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  <a:cs typeface="+mn-cs"/>
                          <a:sym typeface="Arial"/>
                        </a:rPr>
                        <a:t>활동에 기여할 수 있는 부분은 무엇인가요</a:t>
                      </a:r>
                      <a:r>
                        <a:rPr lang="en-US" altLang="ko-KR" sz="105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  <a:cs typeface="+mn-cs"/>
                          <a:sym typeface="Arial"/>
                        </a:rPr>
                        <a:t>?</a:t>
                      </a:r>
                      <a:endParaRPr lang="ko-KR" altLang="en-US" sz="1050" b="1" i="0" u="none" strike="noStrike" kern="0" cap="none" spc="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  <a:sym typeface="Arial"/>
                      </a:endParaRPr>
                    </a:p>
                  </a:txBody>
                  <a:tcPr marL="46431" marR="46431" marT="30954" marB="30954" anchor="ctr">
                    <a:lnL>
                      <a:noFill/>
                    </a:lnL>
                    <a:lnR>
                      <a:noFill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795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1012228"/>
                  </a:ext>
                </a:extLst>
              </a:tr>
              <a:tr h="3541614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050" b="1" i="0" u="none" strike="noStrike" kern="0" cap="none" spc="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  <a:sym typeface="Arial"/>
                      </a:endParaRPr>
                    </a:p>
                  </a:txBody>
                  <a:tcPr marL="43851" marR="43851" marT="12124" marB="12124" anchor="ctr">
                    <a:lnL>
                      <a:noFill/>
                    </a:lnL>
                    <a:lnR>
                      <a:noFill/>
                    </a:lnR>
                    <a:lnT w="10795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795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350781"/>
                  </a:ext>
                </a:extLst>
              </a:tr>
            </a:tbl>
          </a:graphicData>
        </a:graphic>
      </p:graphicFrame>
      <p:sp>
        <p:nvSpPr>
          <p:cNvPr id="13" name="Google Shape;17;p6"/>
          <p:cNvSpPr txBox="1">
            <a:spLocks noGrp="1"/>
          </p:cNvSpPr>
          <p:nvPr>
            <p:ph type="sldNum" idx="12"/>
          </p:nvPr>
        </p:nvSpPr>
        <p:spPr>
          <a:xfrm>
            <a:off x="2657475" y="9399376"/>
            <a:ext cx="1543050" cy="3962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4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Malgun Gothic"/>
              <a:buNone/>
              <a:defRPr sz="33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sldNum" idx="12"/>
          </p:nvPr>
        </p:nvSpPr>
        <p:spPr>
          <a:xfrm>
            <a:off x="5372100" y="9510677"/>
            <a:ext cx="1543050" cy="3962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  <p:pic>
        <p:nvPicPr>
          <p:cNvPr id="4" name="그림 3" descr="화이트, 디자인, 공구이(가) 표시된 사진&#10;&#10;자동 생성된 설명">
            <a:extLst>
              <a:ext uri="{FF2B5EF4-FFF2-40B4-BE49-F238E27FC236}">
                <a16:creationId xmlns:a16="http://schemas.microsoft.com/office/drawing/2014/main" id="{06546FCC-070C-653C-A9A4-590D21E3752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/>
          <a:srcRect l="13886" t="35537" r="14500" b="38590"/>
          <a:stretch/>
        </p:blipFill>
        <p:spPr>
          <a:xfrm>
            <a:off x="5469334" y="0"/>
            <a:ext cx="1348581" cy="344488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3" r:id="rId4"/>
    <p:sldLayoutId id="2147483651" r:id="rId5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7">
          <p15:clr>
            <a:srgbClr val="F26B43"/>
          </p15:clr>
        </p15:guide>
        <p15:guide id="2" pos="2160">
          <p15:clr>
            <a:srgbClr val="F26B43"/>
          </p15:clr>
        </p15:guide>
        <p15:guide id="3" orient="horz" pos="609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7608197"/>
              </p:ext>
            </p:extLst>
          </p:nvPr>
        </p:nvGraphicFramePr>
        <p:xfrm>
          <a:off x="227714" y="1710609"/>
          <a:ext cx="6477886" cy="7897894"/>
        </p:xfrm>
        <a:graphic>
          <a:graphicData uri="http://schemas.openxmlformats.org/drawingml/2006/table">
            <a:tbl>
              <a:tblPr/>
              <a:tblGrid>
                <a:gridCol w="865269">
                  <a:extLst>
                    <a:ext uri="{9D8B030D-6E8A-4147-A177-3AD203B41FA5}">
                      <a16:colId xmlns:a16="http://schemas.microsoft.com/office/drawing/2014/main" val="3570199930"/>
                    </a:ext>
                  </a:extLst>
                </a:gridCol>
                <a:gridCol w="288843">
                  <a:extLst>
                    <a:ext uri="{9D8B030D-6E8A-4147-A177-3AD203B41FA5}">
                      <a16:colId xmlns:a16="http://schemas.microsoft.com/office/drawing/2014/main" val="107779891"/>
                    </a:ext>
                  </a:extLst>
                </a:gridCol>
                <a:gridCol w="534472">
                  <a:extLst>
                    <a:ext uri="{9D8B030D-6E8A-4147-A177-3AD203B41FA5}">
                      <a16:colId xmlns:a16="http://schemas.microsoft.com/office/drawing/2014/main" val="3172375914"/>
                    </a:ext>
                  </a:extLst>
                </a:gridCol>
                <a:gridCol w="116403">
                  <a:extLst>
                    <a:ext uri="{9D8B030D-6E8A-4147-A177-3AD203B41FA5}">
                      <a16:colId xmlns:a16="http://schemas.microsoft.com/office/drawing/2014/main" val="116314142"/>
                    </a:ext>
                  </a:extLst>
                </a:gridCol>
                <a:gridCol w="326292">
                  <a:extLst>
                    <a:ext uri="{9D8B030D-6E8A-4147-A177-3AD203B41FA5}">
                      <a16:colId xmlns:a16="http://schemas.microsoft.com/office/drawing/2014/main" val="999075617"/>
                    </a:ext>
                  </a:extLst>
                </a:gridCol>
                <a:gridCol w="345165">
                  <a:extLst>
                    <a:ext uri="{9D8B030D-6E8A-4147-A177-3AD203B41FA5}">
                      <a16:colId xmlns:a16="http://schemas.microsoft.com/office/drawing/2014/main" val="3307217802"/>
                    </a:ext>
                  </a:extLst>
                </a:gridCol>
                <a:gridCol w="301609">
                  <a:extLst>
                    <a:ext uri="{9D8B030D-6E8A-4147-A177-3AD203B41FA5}">
                      <a16:colId xmlns:a16="http://schemas.microsoft.com/office/drawing/2014/main" val="932850877"/>
                    </a:ext>
                  </a:extLst>
                </a:gridCol>
                <a:gridCol w="159707">
                  <a:extLst>
                    <a:ext uri="{9D8B030D-6E8A-4147-A177-3AD203B41FA5}">
                      <a16:colId xmlns:a16="http://schemas.microsoft.com/office/drawing/2014/main" val="2355006578"/>
                    </a:ext>
                  </a:extLst>
                </a:gridCol>
                <a:gridCol w="530928">
                  <a:extLst>
                    <a:ext uri="{9D8B030D-6E8A-4147-A177-3AD203B41FA5}">
                      <a16:colId xmlns:a16="http://schemas.microsoft.com/office/drawing/2014/main" val="1713857657"/>
                    </a:ext>
                  </a:extLst>
                </a:gridCol>
                <a:gridCol w="219074">
                  <a:extLst>
                    <a:ext uri="{9D8B030D-6E8A-4147-A177-3AD203B41FA5}">
                      <a16:colId xmlns:a16="http://schemas.microsoft.com/office/drawing/2014/main" val="3274141357"/>
                    </a:ext>
                  </a:extLst>
                </a:gridCol>
                <a:gridCol w="160670">
                  <a:extLst>
                    <a:ext uri="{9D8B030D-6E8A-4147-A177-3AD203B41FA5}">
                      <a16:colId xmlns:a16="http://schemas.microsoft.com/office/drawing/2014/main" val="2727206825"/>
                    </a:ext>
                  </a:extLst>
                </a:gridCol>
                <a:gridCol w="913949">
                  <a:extLst>
                    <a:ext uri="{9D8B030D-6E8A-4147-A177-3AD203B41FA5}">
                      <a16:colId xmlns:a16="http://schemas.microsoft.com/office/drawing/2014/main" val="2976644172"/>
                    </a:ext>
                  </a:extLst>
                </a:gridCol>
                <a:gridCol w="347785">
                  <a:extLst>
                    <a:ext uri="{9D8B030D-6E8A-4147-A177-3AD203B41FA5}">
                      <a16:colId xmlns:a16="http://schemas.microsoft.com/office/drawing/2014/main" val="403924299"/>
                    </a:ext>
                  </a:extLst>
                </a:gridCol>
                <a:gridCol w="499074">
                  <a:extLst>
                    <a:ext uri="{9D8B030D-6E8A-4147-A177-3AD203B41FA5}">
                      <a16:colId xmlns:a16="http://schemas.microsoft.com/office/drawing/2014/main" val="384302532"/>
                    </a:ext>
                  </a:extLst>
                </a:gridCol>
                <a:gridCol w="868646">
                  <a:extLst>
                    <a:ext uri="{9D8B030D-6E8A-4147-A177-3AD203B41FA5}">
                      <a16:colId xmlns:a16="http://schemas.microsoft.com/office/drawing/2014/main" val="322425407"/>
                    </a:ext>
                  </a:extLst>
                </a:gridCol>
              </a:tblGrid>
              <a:tr h="374786"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성명</a:t>
                      </a:r>
                      <a:endParaRPr lang="ko-KR" altLang="en-US" sz="800" kern="0" spc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3543" marR="93543" marT="46772" marB="46772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6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800" dirty="0">
                          <a:latin typeface="+mj-ea"/>
                          <a:ea typeface="+mj-ea"/>
                        </a:rPr>
                        <a:t>홍길동</a:t>
                      </a: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성별</a:t>
                      </a: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남 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/ 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여</a:t>
                      </a: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나이 </a:t>
                      </a:r>
                      <a:r>
                        <a:rPr lang="en-US" altLang="ko-KR" sz="80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/ </a:t>
                      </a:r>
                      <a:r>
                        <a:rPr lang="ko-KR" altLang="en-US" sz="80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생년월일</a:t>
                      </a: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00 / 0000.00.00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7208359"/>
                  </a:ext>
                </a:extLst>
              </a:tr>
              <a:tr h="374786"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학교</a:t>
                      </a:r>
                      <a:r>
                        <a:rPr lang="en-US" altLang="ko-KR" sz="800" b="1" kern="0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lang="ko-KR" altLang="en-US" sz="800" b="1" kern="0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소재</a:t>
                      </a:r>
                      <a:r>
                        <a:rPr lang="en-US" altLang="ko-KR" sz="800" b="1" kern="0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)</a:t>
                      </a:r>
                      <a:endParaRPr lang="ko-KR" altLang="en-US" sz="800" kern="0" spc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3543" marR="93543" marT="46772" marB="46772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6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00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대학교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캠퍼스 위치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)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학년 학기</a:t>
                      </a:r>
                      <a:endParaRPr lang="en-US" altLang="ko-KR" sz="800" b="1" i="0" u="none" strike="noStrike" kern="0" cap="none" spc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  <a:sym typeface="Arial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학년 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학기</a:t>
                      </a: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1222884"/>
                  </a:ext>
                </a:extLst>
              </a:tr>
              <a:tr h="374786"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 err="1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전공학과</a:t>
                      </a:r>
                      <a:endParaRPr lang="ko-KR" altLang="en-US" sz="800" kern="0" spc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3543" marR="93543" marT="46772" marB="46772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6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00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학과</a:t>
                      </a: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상태</a:t>
                      </a: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재학 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/ 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휴학 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/ 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수료 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/ 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졸업</a:t>
                      </a: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5133993"/>
                  </a:ext>
                </a:extLst>
              </a:tr>
              <a:tr h="374786"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복수전공</a:t>
                      </a:r>
                      <a:r>
                        <a:rPr lang="en-US" altLang="ko-KR" sz="800" b="1" kern="0" spc="0" baseline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  <a:r>
                        <a:rPr lang="ko-KR" altLang="en-US" sz="800" b="1" kern="0" spc="0" baseline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및 부전공</a:t>
                      </a:r>
                      <a:endParaRPr lang="en-US" altLang="ko-KR" sz="800" b="1" kern="0" spc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lvl="0" indent="0" algn="ctr" defTabSz="685800" rtl="0" eaLnBrk="1" fontAlgn="base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kern="0" cap="none" spc="-20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* 없으면 공란으로 제출</a:t>
                      </a:r>
                    </a:p>
                  </a:txBody>
                  <a:tcPr marL="93543" marR="93543" marT="46772" marB="46772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6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00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학과</a:t>
                      </a: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연락처</a:t>
                      </a: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010-0000-0000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993636"/>
                  </a:ext>
                </a:extLst>
              </a:tr>
              <a:tr h="374786"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주소</a:t>
                      </a:r>
                      <a:r>
                        <a:rPr lang="ko-KR" altLang="en-US" sz="800" kern="0" spc="-100" baseline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</a:t>
                      </a:r>
                      <a:endParaRPr lang="en-US" altLang="ko-KR" sz="800" kern="0" spc="-100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kern="0" spc="-100" baseline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*</a:t>
                      </a:r>
                      <a:r>
                        <a:rPr lang="ko-KR" altLang="en-US" sz="800" kern="0" spc="-100" baseline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활동 기간 內 실거주지</a:t>
                      </a:r>
                    </a:p>
                  </a:txBody>
                  <a:tcPr marL="93543" marR="93543" marT="46772" marB="46772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6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1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00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시 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00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구 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00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동 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*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상세주소 불필요</a:t>
                      </a: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just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6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12700" cmpd="sng">
                      <a:noFill/>
                      <a:prstDash val="solid"/>
                    </a:lnL>
                    <a:lnR w="14351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2395821"/>
                  </a:ext>
                </a:extLst>
              </a:tr>
              <a:tr h="275316">
                <a:tc gridSpan="15">
                  <a:txBody>
                    <a:bodyPr/>
                    <a:lstStyle/>
                    <a:p>
                      <a:pPr marL="0" marR="0" indent="0" algn="just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60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0158" marR="70158" marT="46772" marB="46772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mpd="sng">
                      <a:noFill/>
                      <a:prstDash val="solid"/>
                    </a:lnL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3884594"/>
                  </a:ext>
                </a:extLst>
              </a:tr>
              <a:tr h="302000">
                <a:tc rowSpan="2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‘</a:t>
                      </a:r>
                      <a:r>
                        <a:rPr lang="ko-KR" altLang="en-US" sz="80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나</a:t>
                      </a:r>
                      <a:r>
                        <a:rPr lang="en-US" altLang="ko-KR" sz="80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’</a:t>
                      </a:r>
                      <a:r>
                        <a:rPr lang="ko-KR" altLang="en-US" sz="80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에 대해서</a:t>
                      </a:r>
                      <a:endParaRPr lang="en-US" altLang="ko-KR" sz="800" b="1" i="0" u="none" strike="noStrike" kern="0" cap="none" spc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  <a:sym typeface="Arial"/>
                      </a:endParaRPr>
                    </a:p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700" b="0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*필수 기재 사항</a:t>
                      </a:r>
                    </a:p>
                  </a:txBody>
                  <a:tcPr marL="70158" marR="70158" marT="46772" marB="46772" anchor="ctr">
                    <a:lnL>
                      <a:noFill/>
                    </a:lnL>
                    <a:lnR w="952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취미</a:t>
                      </a: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just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MBTI</a:t>
                      </a:r>
                      <a:endParaRPr lang="ko-KR" altLang="en-US" dirty="0">
                        <a:latin typeface="+mj-ea"/>
                        <a:ea typeface="+mj-ea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0158" marR="70158" marT="46772" marB="46772" anchor="ctr"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7994782"/>
                  </a:ext>
                </a:extLst>
              </a:tr>
              <a:tr h="302000">
                <a:tc vMerge="1">
                  <a:txBody>
                    <a:bodyPr/>
                    <a:lstStyle/>
                    <a:p>
                      <a:pPr marL="0" marR="0" indent="0" algn="just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6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>
                      <a:noFill/>
                    </a:lnL>
                    <a:lnR w="952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특기</a:t>
                      </a: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 vMerge="1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018861"/>
                  </a:ext>
                </a:extLst>
              </a:tr>
              <a:tr h="275316">
                <a:tc gridSpan="15">
                  <a:txBody>
                    <a:bodyPr/>
                    <a:lstStyle/>
                    <a:p>
                      <a:pPr marL="0" marR="0" indent="0" algn="just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60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0158" marR="70158" marT="46772" marB="46772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mpd="sng">
                      <a:noFill/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7764931"/>
                  </a:ext>
                </a:extLst>
              </a:tr>
              <a:tr h="302000">
                <a:tc rowSpan="2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툴 활용 능력</a:t>
                      </a:r>
                      <a:endParaRPr lang="en-US" altLang="ko-KR" sz="800" b="1" i="0" u="none" strike="noStrike" kern="0" cap="none" spc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  <a:sym typeface="Arial"/>
                      </a:endParaRPr>
                    </a:p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700" b="0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  <a:sym typeface="Arial"/>
                        </a:rPr>
                        <a:t>*필수 기재 사항</a:t>
                      </a:r>
                    </a:p>
                  </a:txBody>
                  <a:tcPr marL="70158" marR="70158" marT="46772" marB="46772" anchor="ctr">
                    <a:lnL>
                      <a:noFill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글쓰기</a:t>
                      </a: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PPT</a:t>
                      </a:r>
                      <a:r>
                        <a:rPr lang="ko-KR" altLang="en-US" sz="80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제작</a:t>
                      </a: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영상제작</a:t>
                      </a: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SUIT" pitchFamily="2" charset="-127"/>
                          <a:ea typeface="SUIT" pitchFamily="2" charset="-127"/>
                          <a:cs typeface="+mn-cs"/>
                          <a:sym typeface="Arial"/>
                        </a:rPr>
                        <a:t>디자인</a:t>
                      </a:r>
                      <a:r>
                        <a:rPr lang="en-US" altLang="ko-KR" sz="80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SUIT" pitchFamily="2" charset="-127"/>
                          <a:ea typeface="SUIT" pitchFamily="2" charset="-127"/>
                          <a:cs typeface="+mn-cs"/>
                          <a:sym typeface="Arial"/>
                        </a:rPr>
                        <a:t>(</a:t>
                      </a:r>
                      <a:r>
                        <a:rPr lang="ko-KR" altLang="en-US" sz="80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SUIT" pitchFamily="2" charset="-127"/>
                          <a:ea typeface="SUIT" pitchFamily="2" charset="-127"/>
                          <a:cs typeface="+mn-cs"/>
                          <a:sym typeface="Arial"/>
                        </a:rPr>
                        <a:t>일러스트 </a:t>
                      </a:r>
                      <a:r>
                        <a:rPr lang="en-US" altLang="ko-KR" sz="80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SUIT" pitchFamily="2" charset="-127"/>
                          <a:ea typeface="SUIT" pitchFamily="2" charset="-127"/>
                          <a:cs typeface="+mn-cs"/>
                          <a:sym typeface="Arial"/>
                        </a:rPr>
                        <a:t>or </a:t>
                      </a:r>
                      <a:r>
                        <a:rPr lang="ko-KR" altLang="en-US" sz="80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SUIT" pitchFamily="2" charset="-127"/>
                          <a:ea typeface="SUIT" pitchFamily="2" charset="-127"/>
                          <a:cs typeface="+mn-cs"/>
                          <a:sym typeface="Arial"/>
                        </a:rPr>
                        <a:t>포토샵 등</a:t>
                      </a:r>
                      <a:r>
                        <a:rPr lang="en-US" altLang="ko-KR" sz="80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SUIT" pitchFamily="2" charset="-127"/>
                          <a:ea typeface="SUIT" pitchFamily="2" charset="-127"/>
                          <a:cs typeface="+mn-cs"/>
                          <a:sym typeface="Arial"/>
                        </a:rPr>
                        <a:t>)</a:t>
                      </a:r>
                      <a:endParaRPr lang="ko-KR" altLang="en-US" sz="800" b="1" i="0" u="none" strike="noStrike" kern="0" cap="none" spc="0" dirty="0">
                        <a:solidFill>
                          <a:schemeClr val="tx1"/>
                        </a:solidFill>
                        <a:effectLst/>
                        <a:latin typeface="SUIT" pitchFamily="2" charset="-127"/>
                        <a:ea typeface="SUIT" pitchFamily="2" charset="-127"/>
                        <a:cs typeface="+mn-cs"/>
                        <a:sym typeface="Arial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디자인</a:t>
                      </a:r>
                      <a:endParaRPr lang="en-US" altLang="ko-KR" sz="800" b="1" i="0" u="none" strike="noStrike" kern="0" cap="none" spc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  <a:sym typeface="Arial"/>
                      </a:endParaRPr>
                    </a:p>
                    <a:p>
                      <a:pPr algn="ctr" latinLnBrk="1"/>
                      <a:r>
                        <a:rPr lang="en-US" altLang="ko-KR" sz="80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(</a:t>
                      </a:r>
                      <a:r>
                        <a:rPr lang="ko-KR" altLang="en-US" sz="80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일러스트 </a:t>
                      </a:r>
                      <a:r>
                        <a:rPr lang="en-US" altLang="ko-KR" sz="80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or </a:t>
                      </a:r>
                      <a:r>
                        <a:rPr lang="ko-KR" altLang="en-US" sz="80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포토샵 등</a:t>
                      </a:r>
                      <a:r>
                        <a:rPr lang="en-US" altLang="ko-KR" sz="80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)</a:t>
                      </a:r>
                      <a:endParaRPr lang="ko-KR" altLang="en-US" dirty="0">
                        <a:latin typeface="+mj-ea"/>
                        <a:ea typeface="+mj-ea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기타 강점</a:t>
                      </a:r>
                    </a:p>
                  </a:txBody>
                  <a:tcPr marL="70158" marR="70158" marT="46772" marB="46772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7052304"/>
                  </a:ext>
                </a:extLst>
              </a:tr>
              <a:tr h="302000">
                <a:tc vMerge="1">
                  <a:txBody>
                    <a:bodyPr/>
                    <a:lstStyle/>
                    <a:p>
                      <a:pPr marL="0" marR="0" indent="0" algn="just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6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>
                      <a:noFill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0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상 </a:t>
                      </a:r>
                      <a:r>
                        <a:rPr lang="en-US" altLang="ko-KR" sz="800" b="0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/ </a:t>
                      </a:r>
                      <a:r>
                        <a:rPr lang="ko-KR" altLang="en-US" sz="800" b="0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중 </a:t>
                      </a:r>
                      <a:r>
                        <a:rPr lang="en-US" altLang="ko-KR" sz="800" b="0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/ </a:t>
                      </a:r>
                      <a:r>
                        <a:rPr lang="ko-KR" altLang="en-US" sz="800" b="0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하</a:t>
                      </a: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상 </a:t>
                      </a:r>
                      <a:r>
                        <a:rPr lang="en-US" altLang="ko-KR" sz="800" b="0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/ </a:t>
                      </a:r>
                      <a:r>
                        <a:rPr lang="ko-KR" altLang="en-US" sz="800" b="0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중 </a:t>
                      </a:r>
                      <a:r>
                        <a:rPr lang="en-US" altLang="ko-KR" sz="800" b="0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/ </a:t>
                      </a:r>
                      <a:r>
                        <a:rPr lang="ko-KR" altLang="en-US" sz="800" b="0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하</a:t>
                      </a: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상 </a:t>
                      </a:r>
                      <a:r>
                        <a:rPr lang="en-US" altLang="ko-KR" sz="800" b="0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/ </a:t>
                      </a:r>
                      <a:r>
                        <a:rPr lang="ko-KR" altLang="en-US" sz="800" b="0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중 </a:t>
                      </a:r>
                      <a:r>
                        <a:rPr lang="en-US" altLang="ko-KR" sz="800" b="0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/ </a:t>
                      </a:r>
                      <a:r>
                        <a:rPr lang="ko-KR" altLang="en-US" sz="800" b="0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하</a:t>
                      </a: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SUIT" pitchFamily="2" charset="-127"/>
                          <a:ea typeface="SUIT" pitchFamily="2" charset="-127"/>
                          <a:cs typeface="+mn-cs"/>
                          <a:sym typeface="Arial"/>
                        </a:rPr>
                        <a:t>상 </a:t>
                      </a:r>
                      <a:r>
                        <a:rPr lang="en-US" altLang="ko-KR" sz="800" b="0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SUIT" pitchFamily="2" charset="-127"/>
                          <a:ea typeface="SUIT" pitchFamily="2" charset="-127"/>
                          <a:cs typeface="+mn-cs"/>
                          <a:sym typeface="Arial"/>
                        </a:rPr>
                        <a:t>/ </a:t>
                      </a:r>
                      <a:r>
                        <a:rPr lang="ko-KR" altLang="en-US" sz="800" b="0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SUIT" pitchFamily="2" charset="-127"/>
                          <a:ea typeface="SUIT" pitchFamily="2" charset="-127"/>
                          <a:cs typeface="+mn-cs"/>
                          <a:sym typeface="Arial"/>
                        </a:rPr>
                        <a:t>중 </a:t>
                      </a:r>
                      <a:r>
                        <a:rPr lang="en-US" altLang="ko-KR" sz="800" b="0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SUIT" pitchFamily="2" charset="-127"/>
                          <a:ea typeface="SUIT" pitchFamily="2" charset="-127"/>
                          <a:cs typeface="+mn-cs"/>
                          <a:sym typeface="Arial"/>
                        </a:rPr>
                        <a:t>/ </a:t>
                      </a:r>
                      <a:r>
                        <a:rPr lang="ko-KR" altLang="en-US" sz="800" b="0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SUIT" pitchFamily="2" charset="-127"/>
                          <a:ea typeface="SUIT" pitchFamily="2" charset="-127"/>
                          <a:cs typeface="+mn-cs"/>
                          <a:sym typeface="Arial"/>
                        </a:rPr>
                        <a:t>하</a:t>
                      </a: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상 </a:t>
                      </a:r>
                      <a:r>
                        <a:rPr lang="en-US" altLang="ko-KR" sz="800" b="0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/ </a:t>
                      </a:r>
                      <a:r>
                        <a:rPr lang="ko-KR" altLang="en-US" sz="800" b="0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중 </a:t>
                      </a:r>
                      <a:r>
                        <a:rPr lang="en-US" altLang="ko-KR" sz="800" b="0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/ </a:t>
                      </a:r>
                      <a:r>
                        <a:rPr lang="ko-KR" altLang="en-US" sz="800" b="0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하</a:t>
                      </a:r>
                      <a:endParaRPr lang="ko-KR" altLang="en-US" dirty="0">
                        <a:latin typeface="+mj-ea"/>
                        <a:ea typeface="+mj-ea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(</a:t>
                      </a:r>
                      <a:r>
                        <a:rPr lang="ko-KR" altLang="en-US" sz="800" b="0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취재 등</a:t>
                      </a:r>
                      <a:r>
                        <a:rPr lang="en-US" altLang="ko-KR" sz="800" b="0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)</a:t>
                      </a:r>
                      <a:endParaRPr lang="ko-KR" altLang="en-US" sz="800" b="0" i="0" u="none" strike="noStrike" kern="0" cap="none" spc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  <a:sym typeface="Arial"/>
                      </a:endParaRPr>
                    </a:p>
                  </a:txBody>
                  <a:tcPr marL="70158" marR="70158" marT="46772" marB="46772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770577"/>
                  </a:ext>
                </a:extLst>
              </a:tr>
              <a:tr h="275316">
                <a:tc gridSpan="15">
                  <a:txBody>
                    <a:bodyPr/>
                    <a:lstStyle/>
                    <a:p>
                      <a:pPr marL="0" marR="0" indent="0" algn="just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60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0158" marR="70158" marT="46772" marB="46772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mpd="sng">
                      <a:noFill/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6267532"/>
                  </a:ext>
                </a:extLst>
              </a:tr>
              <a:tr h="302000">
                <a:tc rowSpan="4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700" b="1" i="0" u="none" strike="noStrike" kern="0" cap="none" spc="-8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소셜 미디어</a:t>
                      </a:r>
                      <a:endParaRPr lang="en-US" altLang="ko-KR" sz="700" b="1" i="0" u="none" strike="noStrike" kern="0" cap="none" spc="-8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  <a:sym typeface="Arial"/>
                      </a:endParaRPr>
                    </a:p>
                    <a:p>
                      <a:pPr marL="0" marR="0" indent="0" algn="l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700" b="0" i="0" u="none" strike="noStrike" kern="0" cap="none" spc="-80" baseline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  <a:sym typeface="Arial"/>
                        </a:rPr>
                        <a:t>*</a:t>
                      </a:r>
                      <a:r>
                        <a:rPr lang="ko-KR" altLang="en-US" sz="700" b="0" i="0" u="none" strike="noStrike" kern="0" cap="none" spc="-80" baseline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  <a:sym typeface="Arial"/>
                        </a:rPr>
                        <a:t>주 활용 계정 기입</a:t>
                      </a:r>
                      <a:endParaRPr lang="en-US" altLang="ko-KR" sz="700" b="0" i="0" u="none" strike="noStrike" kern="0" cap="none" spc="-80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  <a:sym typeface="Arial"/>
                      </a:endParaRPr>
                    </a:p>
                    <a:p>
                      <a:pPr marL="0" marR="0" indent="0" algn="l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700" b="0" i="0" u="none" strike="noStrike" kern="0" cap="none" spc="-80" baseline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  <a:sym typeface="Arial"/>
                        </a:rPr>
                        <a:t>*</a:t>
                      </a:r>
                      <a:r>
                        <a:rPr lang="ko-KR" altLang="en-US" sz="700" b="0" i="0" u="none" strike="noStrike" kern="0" cap="none" spc="-80" baseline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  <a:sym typeface="Arial"/>
                        </a:rPr>
                        <a:t>비활성 계정 기입 </a:t>
                      </a:r>
                      <a:r>
                        <a:rPr lang="en-US" altLang="ko-KR" sz="700" b="0" i="0" u="none" strike="noStrike" kern="0" cap="none" spc="-80" baseline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  <a:sym typeface="Arial"/>
                        </a:rPr>
                        <a:t>X</a:t>
                      </a:r>
                      <a:r>
                        <a:rPr lang="ko-KR" altLang="en-US" sz="700" b="0" i="0" u="none" strike="noStrike" kern="0" cap="none" spc="-80" baseline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  <a:sym typeface="Arial"/>
                        </a:rPr>
                        <a:t> </a:t>
                      </a:r>
                    </a:p>
                  </a:txBody>
                  <a:tcPr marL="70158" marR="70158" marT="46772" marB="46772" anchor="ctr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i="0" u="none" strike="noStrike" kern="0" cap="none" spc="0" dirty="0" err="1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인스타그램</a:t>
                      </a:r>
                      <a:endParaRPr lang="ko-KR" altLang="en-US" sz="800" b="1" i="0" u="none" strike="noStrike" kern="0" cap="none" spc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  <a:sym typeface="Arial"/>
                      </a:endParaRP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URL </a:t>
                      </a:r>
                      <a:r>
                        <a:rPr lang="ko-KR" altLang="en-US" sz="800" b="0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입력</a:t>
                      </a: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4351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5782443"/>
                  </a:ext>
                </a:extLst>
              </a:tr>
              <a:tr h="30200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블로그</a:t>
                      </a: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URL </a:t>
                      </a:r>
                      <a:r>
                        <a:rPr lang="ko-KR" altLang="en-US" sz="800" b="0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입력</a:t>
                      </a: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-14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351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351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5135743"/>
                  </a:ext>
                </a:extLst>
              </a:tr>
              <a:tr h="30200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유튜브</a:t>
                      </a: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URL </a:t>
                      </a:r>
                      <a:r>
                        <a:rPr lang="ko-KR" altLang="en-US" sz="800" b="0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입력</a:t>
                      </a: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kern="0" spc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351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351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2515"/>
                  </a:ext>
                </a:extLst>
              </a:tr>
              <a:tr h="302000">
                <a:tc vMerge="1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i="0" u="none" strike="noStrike" kern="0" cap="none" spc="0" dirty="0">
                        <a:solidFill>
                          <a:schemeClr val="tx1"/>
                        </a:solidFill>
                        <a:effectLst/>
                        <a:latin typeface="SUIT" pitchFamily="2" charset="-127"/>
                        <a:ea typeface="SUIT" pitchFamily="2" charset="-127"/>
                        <a:cs typeface="+mn-cs"/>
                        <a:sym typeface="Arial"/>
                      </a:endParaRPr>
                    </a:p>
                  </a:txBody>
                  <a:tcPr marL="70158" marR="70158" marT="46772" marB="46772" anchor="ctr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기타</a:t>
                      </a: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0" i="0" u="none" strike="noStrike" kern="0" cap="none" spc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  <a:sym typeface="Arial"/>
                      </a:endParaRP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mpd="sng">
                      <a:noFill/>
                      <a:prstDash val="solid"/>
                    </a:lnL>
                    <a:lnT w="14351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3459079"/>
                  </a:ext>
                </a:extLst>
              </a:tr>
              <a:tr h="275316">
                <a:tc gridSpan="15">
                  <a:txBody>
                    <a:bodyPr/>
                    <a:lstStyle/>
                    <a:p>
                      <a:pPr marL="0" marR="0" indent="0" algn="just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6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0158" marR="70158" marT="46772" marB="46772" anchor="ctr">
                    <a:lnL>
                      <a:noFill/>
                    </a:lnL>
                    <a:lnR w="14351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4351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5703570"/>
                  </a:ext>
                </a:extLst>
              </a:tr>
              <a:tr h="302000">
                <a:tc rowSpan="4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i="0" u="none" strike="noStrike" kern="0" cap="none" spc="0" dirty="0" err="1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교내외</a:t>
                      </a:r>
                      <a:r>
                        <a:rPr lang="ko-KR" altLang="en-US" sz="80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 활동</a:t>
                      </a:r>
                    </a:p>
                    <a:p>
                      <a:pPr marL="0" marR="0" indent="0" algn="l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700" b="0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* </a:t>
                      </a:r>
                      <a:r>
                        <a:rPr lang="ko-KR" altLang="en-US" sz="700" b="0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선택 기재 사항     </a:t>
                      </a:r>
                      <a:endParaRPr lang="en-US" altLang="ko-KR" sz="700" b="0" i="0" u="none" strike="noStrike" kern="0" cap="none" spc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  <a:sym typeface="Arial"/>
                      </a:endParaRPr>
                    </a:p>
                    <a:p>
                      <a:pPr marL="0" marR="0" indent="0" algn="l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700" b="0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  (</a:t>
                      </a:r>
                      <a:r>
                        <a:rPr lang="ko-KR" altLang="en-US" sz="700" b="0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최대 </a:t>
                      </a:r>
                      <a:r>
                        <a:rPr lang="en-US" altLang="ko-KR" sz="700" b="0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3</a:t>
                      </a:r>
                      <a:r>
                        <a:rPr lang="ko-KR" altLang="en-US" sz="700" b="0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개 기입</a:t>
                      </a:r>
                      <a:r>
                        <a:rPr lang="en-US" altLang="ko-KR" sz="700" b="0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)</a:t>
                      </a:r>
                      <a:endParaRPr lang="ko-KR" altLang="en-US" sz="700" b="0" i="0" u="none" strike="noStrike" kern="0" cap="none" spc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  <a:sym typeface="Arial"/>
                      </a:endParaRPr>
                    </a:p>
                  </a:txBody>
                  <a:tcPr marL="70158" marR="70158" marT="46772" marB="46772" anchor="ctr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활동 기간</a:t>
                      </a: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기관</a:t>
                      </a:r>
                      <a:r>
                        <a:rPr lang="en-US" altLang="ko-KR" sz="80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 / </a:t>
                      </a:r>
                      <a:r>
                        <a:rPr lang="ko-KR" altLang="en-US" sz="800" b="1" i="0" u="none" strike="noStrike" kern="0" cap="none" spc="0" dirty="0" err="1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활동명</a:t>
                      </a:r>
                      <a:endParaRPr lang="ko-KR" altLang="en-US" sz="800" b="1" i="0" u="none" strike="noStrike" kern="0" cap="none" spc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  <a:sym typeface="Arial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i="0" u="none" strike="noStrike" kern="0" cap="none" spc="0" dirty="0">
                        <a:solidFill>
                          <a:schemeClr val="tx1"/>
                        </a:solidFill>
                        <a:effectLst/>
                        <a:latin typeface="SUIT" pitchFamily="2" charset="-127"/>
                        <a:ea typeface="SUIT" pitchFamily="2" charset="-127"/>
                        <a:cs typeface="+mn-cs"/>
                        <a:sym typeface="Arial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활동 내용 </a:t>
                      </a:r>
                      <a:r>
                        <a:rPr lang="en-US" altLang="ko-KR" sz="80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*</a:t>
                      </a:r>
                      <a:r>
                        <a:rPr lang="ko-KR" altLang="en-US" sz="80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간략히 기재</a:t>
                      </a: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mpd="sng">
                      <a:noFill/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5563455"/>
                  </a:ext>
                </a:extLst>
              </a:tr>
              <a:tr h="30200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800" b="1" i="0" u="none" strike="noStrike" kern="0" cap="none" spc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  <a:sym typeface="Arial"/>
                      </a:endParaRP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800" b="1" i="0" u="none" strike="noStrike" kern="0" cap="none" spc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  <a:sym typeface="Arial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800" b="1" i="0" u="none" strike="noStrike" kern="0" cap="none" spc="0" dirty="0">
                        <a:solidFill>
                          <a:schemeClr val="tx1"/>
                        </a:solidFill>
                        <a:effectLst/>
                        <a:latin typeface="SUIT" pitchFamily="2" charset="-127"/>
                        <a:ea typeface="SUIT" pitchFamily="2" charset="-127"/>
                        <a:cs typeface="+mn-cs"/>
                        <a:sym typeface="Arial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i="0" u="none" strike="noStrike" kern="0" cap="none" spc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  <a:sym typeface="Arial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mpd="sng">
                      <a:noFill/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855546"/>
                  </a:ext>
                </a:extLst>
              </a:tr>
              <a:tr h="30200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i="0" u="none" strike="noStrike" kern="0" cap="none" spc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  <a:sym typeface="Arial"/>
                      </a:endParaRP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800" b="1" i="0" u="none" strike="noStrike" kern="0" cap="none" spc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  <a:sym typeface="Arial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800" b="1" i="0" u="none" strike="noStrike" kern="0" cap="none" spc="0" dirty="0">
                        <a:solidFill>
                          <a:schemeClr val="tx1"/>
                        </a:solidFill>
                        <a:effectLst/>
                        <a:latin typeface="SUIT" pitchFamily="2" charset="-127"/>
                        <a:ea typeface="SUIT" pitchFamily="2" charset="-127"/>
                        <a:cs typeface="+mn-cs"/>
                        <a:sym typeface="Arial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i="0" u="none" strike="noStrike" kern="0" cap="none" spc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  <a:sym typeface="Arial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mpd="sng">
                      <a:noFill/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0882549"/>
                  </a:ext>
                </a:extLst>
              </a:tr>
              <a:tr h="33285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i="0" u="none" strike="noStrike" kern="0" cap="none" spc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  <a:sym typeface="Arial"/>
                      </a:endParaRP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800" b="1" i="0" u="none" strike="noStrike" kern="0" cap="none" spc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  <a:sym typeface="Arial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800" b="1" i="0" u="none" strike="noStrike" kern="0" cap="none" spc="0" dirty="0">
                        <a:solidFill>
                          <a:schemeClr val="tx1"/>
                        </a:solidFill>
                        <a:effectLst/>
                        <a:latin typeface="SUIT" pitchFamily="2" charset="-127"/>
                        <a:ea typeface="SUIT" pitchFamily="2" charset="-127"/>
                        <a:cs typeface="+mn-cs"/>
                        <a:sym typeface="Arial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i="0" u="none" strike="noStrike" kern="0" cap="none" spc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  <a:sym typeface="Arial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mpd="sng">
                      <a:noFill/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8264008"/>
                  </a:ext>
                </a:extLst>
              </a:tr>
              <a:tr h="275316">
                <a:tc gridSpan="15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60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0158" marR="70158" marT="46772" marB="46772" anchor="ctr">
                    <a:lnL>
                      <a:noFill/>
                    </a:lnL>
                    <a:lnR w="14351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14351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351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351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14351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4351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351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mpd="sng">
                      <a:noFill/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9531911"/>
                  </a:ext>
                </a:extLst>
              </a:tr>
              <a:tr h="302000">
                <a:tc rowSpan="3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수상 경력</a:t>
                      </a:r>
                      <a:endParaRPr lang="en-US" altLang="ko-KR" sz="800" b="1" i="0" u="none" strike="noStrike" kern="0" cap="none" spc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  <a:sym typeface="Arial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  <a:sym typeface="Arial"/>
                        </a:rPr>
                        <a:t>* </a:t>
                      </a:r>
                      <a:r>
                        <a:rPr kumimoji="0" lang="ko-KR" altLang="en-US" sz="7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  <a:sym typeface="Arial"/>
                        </a:rPr>
                        <a:t>선택 기재 사항</a:t>
                      </a:r>
                      <a:endParaRPr kumimoji="0" lang="en-US" altLang="ko-KR" sz="7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  <a:sym typeface="Arial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  <a:sym typeface="Arial"/>
                        </a:rPr>
                        <a:t>  (</a:t>
                      </a:r>
                      <a:r>
                        <a:rPr kumimoji="0" lang="ko-KR" altLang="en-US" sz="7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  <a:sym typeface="Arial"/>
                        </a:rPr>
                        <a:t>최대 </a:t>
                      </a:r>
                      <a:r>
                        <a:rPr kumimoji="0" lang="en-US" altLang="ko-KR" sz="7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  <a:sym typeface="Arial"/>
                        </a:rPr>
                        <a:t>2</a:t>
                      </a:r>
                      <a:r>
                        <a:rPr kumimoji="0" lang="ko-KR" altLang="en-US" sz="7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  <a:sym typeface="Arial"/>
                        </a:rPr>
                        <a:t>개 기입</a:t>
                      </a:r>
                      <a:r>
                        <a:rPr kumimoji="0" lang="en-US" altLang="ko-KR" sz="7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  <a:sym typeface="Arial"/>
                        </a:rPr>
                        <a:t>)</a:t>
                      </a:r>
                      <a:endParaRPr kumimoji="0" lang="ko-KR" altLang="en-US" sz="7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  <a:sym typeface="Arial"/>
                      </a:endParaRPr>
                    </a:p>
                  </a:txBody>
                  <a:tcPr marL="70158" marR="70158" marT="46772" marB="46772" anchor="ctr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i="0" u="none" strike="noStrike" kern="0" cap="none" spc="0" dirty="0" err="1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대회명</a:t>
                      </a:r>
                      <a:endParaRPr lang="ko-KR" altLang="en-US" sz="800" b="1" i="0" u="none" strike="noStrike" kern="0" cap="none" spc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  <a:sym typeface="Arial"/>
                      </a:endParaRP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1820" algn="l"/>
                          <a:tab pos="695960" algn="ctr"/>
                          <a:tab pos="784860" algn="l"/>
                        </a:tabLst>
                      </a:pP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1820" algn="l"/>
                          <a:tab pos="695960" algn="ctr"/>
                          <a:tab pos="784860" algn="l"/>
                        </a:tabLst>
                      </a:pPr>
                      <a:r>
                        <a:rPr lang="ko-KR" altLang="en-US" sz="80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내용</a:t>
                      </a: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분야 및 상격</a:t>
                      </a: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i="0" u="none" strike="noStrike" kern="0" cap="none" spc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  <a:sym typeface="Arial"/>
                        </a:rPr>
                        <a:t>수상 일자</a:t>
                      </a: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7614268"/>
                  </a:ext>
                </a:extLst>
              </a:tr>
              <a:tr h="32697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i="0" u="none" strike="noStrike" kern="0" cap="none" spc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  <a:sym typeface="Arial"/>
                      </a:endParaRP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endParaRPr lang="ko-KR" altLang="en-US" sz="800" b="1" i="0" u="none" strike="noStrike" kern="0" cap="none" spc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  <a:sym typeface="Arial"/>
                      </a:endParaRP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endParaRPr lang="ko-KR" altLang="en-US" sz="800" b="1" i="0" u="none" strike="noStrike" kern="0" cap="none" spc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  <a:sym typeface="Arial"/>
                      </a:endParaRP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base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b="1" i="0" u="none" strike="noStrike" kern="0" cap="none" spc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  <a:sym typeface="Arial"/>
                      </a:endParaRP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7024274"/>
                  </a:ext>
                </a:extLst>
              </a:tr>
              <a:tr h="32817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i="0" u="none" strike="noStrike" kern="0" cap="none" spc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  <a:sym typeface="Arial"/>
                      </a:endParaRP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endParaRPr lang="ko-KR" altLang="en-US" sz="800" b="1" i="0" u="none" strike="noStrike" kern="0" cap="none" spc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  <a:sym typeface="Arial"/>
                      </a:endParaRP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endParaRPr lang="ko-KR" altLang="en-US" sz="800" b="1" i="0" u="none" strike="noStrike" kern="0" cap="none" spc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  <a:sym typeface="Arial"/>
                      </a:endParaRP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endParaRPr lang="ko-KR" altLang="en-US" sz="800" b="1" i="0" u="none" strike="noStrike" kern="0" cap="none" spc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  <a:sym typeface="Arial"/>
                      </a:endParaRP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0344673"/>
                  </a:ext>
                </a:extLst>
              </a:tr>
            </a:tbl>
          </a:graphicData>
        </a:graphic>
      </p:graphicFrame>
      <p:sp>
        <p:nvSpPr>
          <p:cNvPr id="2" name="Google Shape;92;p1">
            <a:extLst>
              <a:ext uri="{FF2B5EF4-FFF2-40B4-BE49-F238E27FC236}">
                <a16:creationId xmlns:a16="http://schemas.microsoft.com/office/drawing/2014/main" id="{6B5C796A-773D-31E6-B2CD-3C3413350C7E}"/>
              </a:ext>
            </a:extLst>
          </p:cNvPr>
          <p:cNvSpPr txBox="1">
            <a:spLocks/>
          </p:cNvSpPr>
          <p:nvPr/>
        </p:nvSpPr>
        <p:spPr>
          <a:xfrm>
            <a:off x="6197600" y="9471340"/>
            <a:ext cx="660400" cy="3962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fld id="{00000000-1234-1234-1234-123412341234}" type="slidenum">
              <a:rPr lang="en-US" altLang="ko-KR" smtClean="0"/>
              <a:pPr/>
              <a:t>1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C53FA1-5166-0156-55B3-BA02B2D7F309}"/>
              </a:ext>
            </a:extLst>
          </p:cNvPr>
          <p:cNvSpPr txBox="1"/>
          <p:nvPr/>
        </p:nvSpPr>
        <p:spPr>
          <a:xfrm>
            <a:off x="815340" y="1175570"/>
            <a:ext cx="589026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altLang="ko-KR" sz="800" dirty="0">
                <a:latin typeface="+mn-ea"/>
                <a:ea typeface="+mn-ea"/>
              </a:rPr>
              <a:t>※ </a:t>
            </a:r>
            <a:r>
              <a:rPr lang="ko-KR" altLang="en-US" sz="800" dirty="0">
                <a:latin typeface="+mn-ea"/>
                <a:ea typeface="+mn-ea"/>
              </a:rPr>
              <a:t>상기 모든 내용은 </a:t>
            </a:r>
            <a:r>
              <a:rPr lang="en-US" altLang="ko-KR" sz="800" b="1" dirty="0">
                <a:latin typeface="+mn-ea"/>
                <a:ea typeface="+mn-ea"/>
              </a:rPr>
              <a:t>24</a:t>
            </a:r>
            <a:r>
              <a:rPr lang="ko-KR" altLang="en-US" sz="800" b="1" dirty="0">
                <a:latin typeface="+mn-ea"/>
                <a:ea typeface="+mn-ea"/>
              </a:rPr>
              <a:t>년도 </a:t>
            </a:r>
            <a:r>
              <a:rPr lang="en-US" altLang="ko-KR" sz="800" b="1" dirty="0">
                <a:latin typeface="+mn-ea"/>
                <a:ea typeface="+mn-ea"/>
              </a:rPr>
              <a:t>1</a:t>
            </a:r>
            <a:r>
              <a:rPr lang="ko-KR" altLang="en-US" sz="800" b="1" dirty="0">
                <a:latin typeface="+mn-ea"/>
                <a:ea typeface="+mn-ea"/>
              </a:rPr>
              <a:t>학기 현 상태 기준</a:t>
            </a:r>
            <a:r>
              <a:rPr lang="ko-KR" altLang="en-US" sz="800" dirty="0">
                <a:latin typeface="+mn-ea"/>
                <a:ea typeface="+mn-ea"/>
              </a:rPr>
              <a:t>으로 기재</a:t>
            </a:r>
            <a:endParaRPr lang="en-US" altLang="ko-KR" sz="800" dirty="0">
              <a:latin typeface="+mn-ea"/>
              <a:ea typeface="+mn-ea"/>
            </a:endParaRPr>
          </a:p>
          <a:p>
            <a:pPr algn="r"/>
            <a:r>
              <a:rPr lang="en-US" altLang="ko-KR" sz="800" dirty="0">
                <a:latin typeface="+mn-ea"/>
                <a:ea typeface="+mn-ea"/>
              </a:rPr>
              <a:t>※ </a:t>
            </a:r>
            <a:r>
              <a:rPr lang="ko-KR" altLang="en-US" sz="800" dirty="0">
                <a:latin typeface="+mn-ea"/>
                <a:ea typeface="+mn-ea"/>
              </a:rPr>
              <a:t>지원서 제출시 파일 제목은 </a:t>
            </a:r>
            <a:r>
              <a:rPr lang="en-US" altLang="ko-KR" sz="800" b="1" dirty="0">
                <a:latin typeface="+mn-ea"/>
                <a:ea typeface="+mn-ea"/>
              </a:rPr>
              <a:t>‘</a:t>
            </a:r>
            <a:r>
              <a:rPr lang="ko-KR" altLang="en-US" sz="800" b="1" dirty="0">
                <a:latin typeface="+mn-ea"/>
                <a:ea typeface="+mn-ea"/>
              </a:rPr>
              <a:t>이름</a:t>
            </a:r>
            <a:r>
              <a:rPr lang="en-US" altLang="ko-KR" sz="800" b="1" dirty="0">
                <a:latin typeface="+mn-ea"/>
                <a:ea typeface="+mn-ea"/>
              </a:rPr>
              <a:t>_0000(</a:t>
            </a:r>
            <a:r>
              <a:rPr lang="ko-KR" altLang="en-US" sz="800" b="1" dirty="0">
                <a:latin typeface="+mn-ea"/>
                <a:ea typeface="+mn-ea"/>
              </a:rPr>
              <a:t>연락처 뒷자리</a:t>
            </a:r>
            <a:r>
              <a:rPr lang="en-US" altLang="ko-KR" sz="800" b="1" dirty="0">
                <a:latin typeface="+mn-ea"/>
                <a:ea typeface="+mn-ea"/>
              </a:rPr>
              <a:t>)’</a:t>
            </a:r>
            <a:r>
              <a:rPr lang="ko-KR" altLang="en-US" sz="800" dirty="0">
                <a:latin typeface="+mn-ea"/>
                <a:ea typeface="+mn-ea"/>
              </a:rPr>
              <a:t>으로 변경</a:t>
            </a:r>
            <a:r>
              <a:rPr lang="en-US" altLang="ko-KR" sz="800" dirty="0">
                <a:latin typeface="+mn-ea"/>
                <a:ea typeface="+mn-ea"/>
              </a:rPr>
              <a:t> </a:t>
            </a:r>
            <a:r>
              <a:rPr lang="ko-KR" altLang="en-US" sz="800" dirty="0">
                <a:latin typeface="+mn-ea"/>
                <a:ea typeface="+mn-ea"/>
              </a:rPr>
              <a:t>후</a:t>
            </a:r>
            <a:r>
              <a:rPr lang="en-US" altLang="ko-KR" sz="800" dirty="0">
                <a:latin typeface="+mn-ea"/>
                <a:ea typeface="+mn-ea"/>
              </a:rPr>
              <a:t> PDF </a:t>
            </a:r>
            <a:r>
              <a:rPr lang="ko-KR" altLang="en-US" sz="800" dirty="0">
                <a:latin typeface="+mn-ea"/>
                <a:ea typeface="+mn-ea"/>
              </a:rPr>
              <a:t>파일로 제출</a:t>
            </a:r>
            <a:r>
              <a:rPr lang="en-US" altLang="ko-KR" sz="800" dirty="0">
                <a:latin typeface="+mn-ea"/>
                <a:ea typeface="+mn-ea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12195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"/>
          <p:cNvSpPr txBox="1"/>
          <p:nvPr/>
        </p:nvSpPr>
        <p:spPr>
          <a:xfrm>
            <a:off x="188913" y="6609841"/>
            <a:ext cx="6480175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ko-KR" sz="1100" b="0" i="0" u="none" strike="noStrike" cap="none" dirty="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(내용)</a:t>
            </a:r>
            <a:endParaRPr sz="1100" b="0" i="0" u="none" strike="noStrike" cap="none" dirty="0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2" name="Google Shape;106;p3">
            <a:extLst>
              <a:ext uri="{FF2B5EF4-FFF2-40B4-BE49-F238E27FC236}">
                <a16:creationId xmlns:a16="http://schemas.microsoft.com/office/drawing/2014/main" id="{B76F53B4-6411-A745-15C2-1753AF92ADC1}"/>
              </a:ext>
            </a:extLst>
          </p:cNvPr>
          <p:cNvSpPr txBox="1"/>
          <p:nvPr/>
        </p:nvSpPr>
        <p:spPr>
          <a:xfrm>
            <a:off x="2531661" y="3296159"/>
            <a:ext cx="1794680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altLang="ko-KR" sz="1100" b="0" i="0" u="none" strike="noStrike" cap="none" dirty="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(</a:t>
            </a:r>
            <a:r>
              <a:rPr lang="ko-KR" altLang="en-US" sz="1100" b="0" i="0" u="none" strike="noStrike" cap="none" dirty="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사진 삽입</a:t>
            </a:r>
            <a:r>
              <a:rPr lang="en-US" altLang="ko-KR" sz="1100" b="0" i="0" u="none" strike="noStrike" cap="none" dirty="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)</a:t>
            </a:r>
            <a:endParaRPr sz="1100" b="0" i="0" u="none" strike="noStrike" cap="none" dirty="0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3" name="Google Shape;92;p1">
            <a:extLst>
              <a:ext uri="{FF2B5EF4-FFF2-40B4-BE49-F238E27FC236}">
                <a16:creationId xmlns:a16="http://schemas.microsoft.com/office/drawing/2014/main" id="{4F47F273-F27C-7856-7C28-5CDD2D01062A}"/>
              </a:ext>
            </a:extLst>
          </p:cNvPr>
          <p:cNvSpPr txBox="1">
            <a:spLocks/>
          </p:cNvSpPr>
          <p:nvPr/>
        </p:nvSpPr>
        <p:spPr>
          <a:xfrm>
            <a:off x="6197600" y="9471340"/>
            <a:ext cx="660400" cy="3962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fld id="{00000000-1234-1234-1234-123412341234}" type="slidenum">
              <a:rPr lang="en-US" altLang="ko-KR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576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"/>
          <p:cNvSpPr txBox="1"/>
          <p:nvPr/>
        </p:nvSpPr>
        <p:spPr>
          <a:xfrm>
            <a:off x="188913" y="1204871"/>
            <a:ext cx="6480175" cy="2461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SzPts val="1100"/>
            </a:pPr>
            <a:r>
              <a:rPr lang="en-US" altLang="ko-KR" sz="1000" dirty="0">
                <a:solidFill>
                  <a:schemeClr val="dk1"/>
                </a:solidFill>
                <a:latin typeface="Malgun Gothic"/>
                <a:ea typeface="Malgun Gothic"/>
                <a:sym typeface="Malgun Gothic"/>
              </a:rPr>
              <a:t>(</a:t>
            </a:r>
            <a:r>
              <a:rPr lang="ko-KR" altLang="en-US" sz="1000" dirty="0">
                <a:solidFill>
                  <a:schemeClr val="dk1"/>
                </a:solidFill>
                <a:latin typeface="Malgun Gothic"/>
                <a:ea typeface="Malgun Gothic"/>
                <a:sym typeface="Malgun Gothic"/>
              </a:rPr>
              <a:t>내용</a:t>
            </a:r>
            <a:r>
              <a:rPr lang="en-US" altLang="ko-KR" sz="1000" dirty="0">
                <a:solidFill>
                  <a:schemeClr val="dk1"/>
                </a:solidFill>
                <a:latin typeface="Malgun Gothic"/>
                <a:ea typeface="Malgun Gothic"/>
                <a:sym typeface="Malgun Gothic"/>
              </a:rPr>
              <a:t>)</a:t>
            </a:r>
            <a:endParaRPr sz="1000" dirty="0">
              <a:solidFill>
                <a:schemeClr val="dk1"/>
              </a:solidFill>
              <a:latin typeface="Malgun Gothic"/>
              <a:ea typeface="Malgun Gothic"/>
              <a:sym typeface="Malgun Gothic"/>
            </a:endParaRPr>
          </a:p>
        </p:txBody>
      </p:sp>
      <p:sp>
        <p:nvSpPr>
          <p:cNvPr id="106" name="Google Shape;106;p3"/>
          <p:cNvSpPr txBox="1"/>
          <p:nvPr/>
        </p:nvSpPr>
        <p:spPr>
          <a:xfrm>
            <a:off x="188913" y="5510246"/>
            <a:ext cx="6480175" cy="2461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SzPts val="1100"/>
            </a:pPr>
            <a:r>
              <a:rPr lang="en-US" altLang="ko-KR" sz="1000" dirty="0">
                <a:solidFill>
                  <a:schemeClr val="dk1"/>
                </a:solidFill>
                <a:latin typeface="Malgun Gothic"/>
                <a:ea typeface="Malgun Gothic"/>
                <a:sym typeface="Malgun Gothic"/>
              </a:rPr>
              <a:t>(</a:t>
            </a:r>
            <a:r>
              <a:rPr lang="ko-KR" altLang="en-US" sz="1000" dirty="0">
                <a:solidFill>
                  <a:schemeClr val="dk1"/>
                </a:solidFill>
                <a:latin typeface="Malgun Gothic"/>
                <a:ea typeface="Malgun Gothic"/>
                <a:sym typeface="Malgun Gothic"/>
              </a:rPr>
              <a:t>내용</a:t>
            </a:r>
            <a:r>
              <a:rPr lang="en-US" altLang="ko-KR" sz="1000" dirty="0">
                <a:solidFill>
                  <a:schemeClr val="dk1"/>
                </a:solidFill>
                <a:latin typeface="Malgun Gothic"/>
                <a:ea typeface="Malgun Gothic"/>
                <a:sym typeface="Malgun Gothic"/>
              </a:rPr>
              <a:t>)</a:t>
            </a:r>
            <a:endParaRPr sz="1000" dirty="0">
              <a:solidFill>
                <a:schemeClr val="dk1"/>
              </a:solidFill>
              <a:latin typeface="Malgun Gothic"/>
              <a:ea typeface="Malgun Gothic"/>
              <a:sym typeface="Malgun Gothic"/>
            </a:endParaRPr>
          </a:p>
        </p:txBody>
      </p:sp>
      <p:sp>
        <p:nvSpPr>
          <p:cNvPr id="2" name="Google Shape;92;p1">
            <a:extLst>
              <a:ext uri="{FF2B5EF4-FFF2-40B4-BE49-F238E27FC236}">
                <a16:creationId xmlns:a16="http://schemas.microsoft.com/office/drawing/2014/main" id="{D703F69B-7B61-DF7D-85CB-91DBFC0FAB0D}"/>
              </a:ext>
            </a:extLst>
          </p:cNvPr>
          <p:cNvSpPr txBox="1">
            <a:spLocks/>
          </p:cNvSpPr>
          <p:nvPr/>
        </p:nvSpPr>
        <p:spPr>
          <a:xfrm>
            <a:off x="6197600" y="9471340"/>
            <a:ext cx="660400" cy="3962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fld id="{00000000-1234-1234-1234-123412341234}" type="slidenum">
              <a:rPr lang="en-US" altLang="ko-KR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1767</TotalTime>
  <Words>234</Words>
  <Application>Microsoft Office PowerPoint</Application>
  <PresentationFormat>A4 용지(210x297mm)</PresentationFormat>
  <Paragraphs>72</Paragraphs>
  <Slides>3</Slides>
  <Notes>3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8" baseType="lpstr">
      <vt:lpstr>SUIT</vt:lpstr>
      <vt:lpstr>Malgun Gothic</vt:lpstr>
      <vt:lpstr>Malgun Gothic</vt:lpstr>
      <vt:lpstr>Arial</vt:lpstr>
      <vt:lpstr>Office 테마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박 창수</dc:creator>
  <cp:lastModifiedBy>박창수/HR마케팅4팀/NHR</cp:lastModifiedBy>
  <cp:revision>110</cp:revision>
  <cp:lastPrinted>2021-05-18T08:03:59Z</cp:lastPrinted>
  <dcterms:created xsi:type="dcterms:W3CDTF">2019-10-20T11:45:46Z</dcterms:created>
  <dcterms:modified xsi:type="dcterms:W3CDTF">2024-05-20T01:52:58Z</dcterms:modified>
</cp:coreProperties>
</file>