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75" r:id="rId2"/>
    <p:sldId id="256" r:id="rId3"/>
    <p:sldId id="257" r:id="rId4"/>
    <p:sldId id="266" r:id="rId5"/>
    <p:sldId id="267" r:id="rId6"/>
    <p:sldId id="268" r:id="rId7"/>
    <p:sldId id="272" r:id="rId8"/>
    <p:sldId id="273" r:id="rId9"/>
    <p:sldId id="276" r:id="rId10"/>
    <p:sldId id="277" r:id="rId11"/>
    <p:sldId id="278" r:id="rId12"/>
    <p:sldId id="274" r:id="rId13"/>
    <p:sldId id="270" r:id="rId14"/>
    <p:sldId id="271" r:id="rId15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발표 자료 작성 지침서" id="{87423CC9-9115-45F8-9A9D-CADDAC4298A6}">
          <p14:sldIdLst>
            <p14:sldId id="275"/>
          </p14:sldIdLst>
        </p14:section>
        <p14:section name="발표자료양식" id="{A80E89B1-0E4F-4D6E-8C8C-F2C071728DF1}">
          <p14:sldIdLst>
            <p14:sldId id="256"/>
            <p14:sldId id="257"/>
            <p14:sldId id="266"/>
            <p14:sldId id="267"/>
            <p14:sldId id="268"/>
            <p14:sldId id="272"/>
            <p14:sldId id="273"/>
            <p14:sldId id="276"/>
            <p14:sldId id="277"/>
            <p14:sldId id="278"/>
            <p14:sldId id="274"/>
            <p14:sldId id="270"/>
            <p14:sldId id="271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E5F23"/>
    <a:srgbClr val="254379"/>
    <a:srgbClr val="3A782C"/>
    <a:srgbClr val="205EE8"/>
    <a:srgbClr val="309C3A"/>
    <a:srgbClr val="00CC00"/>
    <a:srgbClr val="8CD957"/>
    <a:srgbClr val="EEEEE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보통 스타일 2 - 강조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930" autoAdjust="0"/>
    <p:restoredTop sz="94704"/>
  </p:normalViewPr>
  <p:slideViewPr>
    <p:cSldViewPr snapToGrid="0">
      <p:cViewPr varScale="1">
        <p:scale>
          <a:sx n="108" d="100"/>
          <a:sy n="108" d="100"/>
        </p:scale>
        <p:origin x="432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F4B9BE9-488E-45CA-8AA0-7C7FAE73206B}" type="datetimeFigureOut">
              <a:rPr lang="ko-KR" altLang="en-US" smtClean="0"/>
              <a:t>2024-04-19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7087A17-2991-45AC-BBD4-0ECE3640FE1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03047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/>
              <a:t>‘</a:t>
            </a:r>
            <a:r>
              <a:rPr lang="ko-KR" altLang="en-US" dirty="0"/>
              <a:t>팀 명</a:t>
            </a:r>
            <a:r>
              <a:rPr lang="en-US" altLang="ko-KR" dirty="0"/>
              <a:t>’</a:t>
            </a:r>
            <a:r>
              <a:rPr lang="ko-KR" altLang="en-US" dirty="0"/>
              <a:t>만 수정해주세요</a:t>
            </a:r>
            <a:r>
              <a:rPr lang="en-US" altLang="ko-KR" dirty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087A17-2991-45AC-BBD4-0ECE3640FE10}" type="slidenum">
              <a:rPr lang="ko-KR" altLang="en-US" smtClean="0"/>
              <a:t>2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52475751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087A17-2991-45AC-BBD4-0ECE3640FE10}" type="slidenum">
              <a:rPr lang="ko-KR" altLang="en-US" smtClean="0"/>
              <a:t>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859624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11" indent="0" algn="ctr">
              <a:buNone/>
              <a:defRPr sz="2000"/>
            </a:lvl2pPr>
            <a:lvl3pPr marL="914423" indent="0" algn="ctr">
              <a:buNone/>
              <a:defRPr sz="1801"/>
            </a:lvl3pPr>
            <a:lvl4pPr marL="1371634" indent="0" algn="ctr">
              <a:buNone/>
              <a:defRPr sz="1600"/>
            </a:lvl4pPr>
            <a:lvl5pPr marL="1828846" indent="0" algn="ctr">
              <a:buNone/>
              <a:defRPr sz="1600"/>
            </a:lvl5pPr>
            <a:lvl6pPr marL="2286057" indent="0" algn="ctr">
              <a:buNone/>
              <a:defRPr sz="1600"/>
            </a:lvl6pPr>
            <a:lvl7pPr marL="2743269" indent="0" algn="ctr">
              <a:buNone/>
              <a:defRPr sz="1600"/>
            </a:lvl7pPr>
            <a:lvl8pPr marL="3200480" indent="0" algn="ctr">
              <a:buNone/>
              <a:defRPr sz="1600"/>
            </a:lvl8pPr>
            <a:lvl9pPr marL="3657691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458A7-E27C-4C8A-85E5-72E2B6B68CD0}" type="datetimeFigureOut">
              <a:rPr lang="ko-KR" altLang="en-US" smtClean="0"/>
              <a:t>2024-04-19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C0788-DF6C-40A4-86B7-8BB36F1EC3F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418837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458A7-E27C-4C8A-85E5-72E2B6B68CD0}" type="datetimeFigureOut">
              <a:rPr lang="ko-KR" altLang="en-US" smtClean="0"/>
              <a:t>2024-04-19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C0788-DF6C-40A4-86B7-8BB36F1EC3F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409659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458A7-E27C-4C8A-85E5-72E2B6B68CD0}" type="datetimeFigureOut">
              <a:rPr lang="ko-KR" altLang="en-US" smtClean="0"/>
              <a:t>2024-04-19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C0788-DF6C-40A4-86B7-8BB36F1EC3F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528903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458A7-E27C-4C8A-85E5-72E2B6B68CD0}" type="datetimeFigureOut">
              <a:rPr lang="ko-KR" altLang="en-US" smtClean="0"/>
              <a:t>2024-04-19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C0788-DF6C-40A4-86B7-8BB36F1EC3F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708278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0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0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1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23" indent="0">
              <a:buNone/>
              <a:defRPr sz="1801">
                <a:solidFill>
                  <a:schemeClr val="tx1">
                    <a:tint val="75000"/>
                  </a:schemeClr>
                </a:solidFill>
              </a:defRPr>
            </a:lvl3pPr>
            <a:lvl4pPr marL="137163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4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6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8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9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458A7-E27C-4C8A-85E5-72E2B6B68CD0}" type="datetimeFigureOut">
              <a:rPr lang="ko-KR" altLang="en-US" smtClean="0"/>
              <a:t>2024-04-19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C0788-DF6C-40A4-86B7-8BB36F1EC3F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607174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1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1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458A7-E27C-4C8A-85E5-72E2B6B68CD0}" type="datetimeFigureOut">
              <a:rPr lang="ko-KR" altLang="en-US" smtClean="0"/>
              <a:t>2024-04-19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C0788-DF6C-40A4-86B7-8BB36F1EC3F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007719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9" y="365127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11" indent="0">
              <a:buNone/>
              <a:defRPr sz="2000" b="1"/>
            </a:lvl2pPr>
            <a:lvl3pPr marL="914423" indent="0">
              <a:buNone/>
              <a:defRPr sz="1801" b="1"/>
            </a:lvl3pPr>
            <a:lvl4pPr marL="1371634" indent="0">
              <a:buNone/>
              <a:defRPr sz="1600" b="1"/>
            </a:lvl4pPr>
            <a:lvl5pPr marL="1828846" indent="0">
              <a:buNone/>
              <a:defRPr sz="1600" b="1"/>
            </a:lvl5pPr>
            <a:lvl6pPr marL="2286057" indent="0">
              <a:buNone/>
              <a:defRPr sz="1600" b="1"/>
            </a:lvl6pPr>
            <a:lvl7pPr marL="2743269" indent="0">
              <a:buNone/>
              <a:defRPr sz="1600" b="1"/>
            </a:lvl7pPr>
            <a:lvl8pPr marL="3200480" indent="0">
              <a:buNone/>
              <a:defRPr sz="1600" b="1"/>
            </a:lvl8pPr>
            <a:lvl9pPr marL="3657691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11" indent="0">
              <a:buNone/>
              <a:defRPr sz="2000" b="1"/>
            </a:lvl2pPr>
            <a:lvl3pPr marL="914423" indent="0">
              <a:buNone/>
              <a:defRPr sz="1801" b="1"/>
            </a:lvl3pPr>
            <a:lvl4pPr marL="1371634" indent="0">
              <a:buNone/>
              <a:defRPr sz="1600" b="1"/>
            </a:lvl4pPr>
            <a:lvl5pPr marL="1828846" indent="0">
              <a:buNone/>
              <a:defRPr sz="1600" b="1"/>
            </a:lvl5pPr>
            <a:lvl6pPr marL="2286057" indent="0">
              <a:buNone/>
              <a:defRPr sz="1600" b="1"/>
            </a:lvl6pPr>
            <a:lvl7pPr marL="2743269" indent="0">
              <a:buNone/>
              <a:defRPr sz="1600" b="1"/>
            </a:lvl7pPr>
            <a:lvl8pPr marL="3200480" indent="0">
              <a:buNone/>
              <a:defRPr sz="1600" b="1"/>
            </a:lvl8pPr>
            <a:lvl9pPr marL="3657691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458A7-E27C-4C8A-85E5-72E2B6B68CD0}" type="datetimeFigureOut">
              <a:rPr lang="ko-KR" altLang="en-US" smtClean="0"/>
              <a:t>2024-04-19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C0788-DF6C-40A4-86B7-8BB36F1EC3F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296731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458A7-E27C-4C8A-85E5-72E2B6B68CD0}" type="datetimeFigureOut">
              <a:rPr lang="ko-KR" altLang="en-US" smtClean="0"/>
              <a:t>2024-04-19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C0788-DF6C-40A4-86B7-8BB36F1EC3F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101893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458A7-E27C-4C8A-85E5-72E2B6B68CD0}" type="datetimeFigureOut">
              <a:rPr lang="ko-KR" altLang="en-US" smtClean="0"/>
              <a:t>2024-04-19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C0788-DF6C-40A4-86B7-8BB36F1EC3F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366392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1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11" indent="0">
              <a:buNone/>
              <a:defRPr sz="1401"/>
            </a:lvl2pPr>
            <a:lvl3pPr marL="914423" indent="0">
              <a:buNone/>
              <a:defRPr sz="1200"/>
            </a:lvl3pPr>
            <a:lvl4pPr marL="1371634" indent="0">
              <a:buNone/>
              <a:defRPr sz="1001"/>
            </a:lvl4pPr>
            <a:lvl5pPr marL="1828846" indent="0">
              <a:buNone/>
              <a:defRPr sz="1001"/>
            </a:lvl5pPr>
            <a:lvl6pPr marL="2286057" indent="0">
              <a:buNone/>
              <a:defRPr sz="1001"/>
            </a:lvl6pPr>
            <a:lvl7pPr marL="2743269" indent="0">
              <a:buNone/>
              <a:defRPr sz="1001"/>
            </a:lvl7pPr>
            <a:lvl8pPr marL="3200480" indent="0">
              <a:buNone/>
              <a:defRPr sz="1001"/>
            </a:lvl8pPr>
            <a:lvl9pPr marL="3657691" indent="0">
              <a:buNone/>
              <a:defRPr sz="100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458A7-E27C-4C8A-85E5-72E2B6B68CD0}" type="datetimeFigureOut">
              <a:rPr lang="ko-KR" altLang="en-US" smtClean="0"/>
              <a:t>2024-04-19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C0788-DF6C-40A4-86B7-8BB36F1EC3F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227425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5183188" y="987427"/>
            <a:ext cx="6172201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11" indent="0">
              <a:buNone/>
              <a:defRPr sz="2800"/>
            </a:lvl2pPr>
            <a:lvl3pPr marL="914423" indent="0">
              <a:buNone/>
              <a:defRPr sz="2400"/>
            </a:lvl3pPr>
            <a:lvl4pPr marL="1371634" indent="0">
              <a:buNone/>
              <a:defRPr sz="2000"/>
            </a:lvl4pPr>
            <a:lvl5pPr marL="1828846" indent="0">
              <a:buNone/>
              <a:defRPr sz="2000"/>
            </a:lvl5pPr>
            <a:lvl6pPr marL="2286057" indent="0">
              <a:buNone/>
              <a:defRPr sz="2000"/>
            </a:lvl6pPr>
            <a:lvl7pPr marL="2743269" indent="0">
              <a:buNone/>
              <a:defRPr sz="2000"/>
            </a:lvl7pPr>
            <a:lvl8pPr marL="3200480" indent="0">
              <a:buNone/>
              <a:defRPr sz="2000"/>
            </a:lvl8pPr>
            <a:lvl9pPr marL="3657691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11" indent="0">
              <a:buNone/>
              <a:defRPr sz="1401"/>
            </a:lvl2pPr>
            <a:lvl3pPr marL="914423" indent="0">
              <a:buNone/>
              <a:defRPr sz="1200"/>
            </a:lvl3pPr>
            <a:lvl4pPr marL="1371634" indent="0">
              <a:buNone/>
              <a:defRPr sz="1001"/>
            </a:lvl4pPr>
            <a:lvl5pPr marL="1828846" indent="0">
              <a:buNone/>
              <a:defRPr sz="1001"/>
            </a:lvl5pPr>
            <a:lvl6pPr marL="2286057" indent="0">
              <a:buNone/>
              <a:defRPr sz="1001"/>
            </a:lvl6pPr>
            <a:lvl7pPr marL="2743269" indent="0">
              <a:buNone/>
              <a:defRPr sz="1001"/>
            </a:lvl7pPr>
            <a:lvl8pPr marL="3200480" indent="0">
              <a:buNone/>
              <a:defRPr sz="1001"/>
            </a:lvl8pPr>
            <a:lvl9pPr marL="3657691" indent="0">
              <a:buNone/>
              <a:defRPr sz="100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458A7-E27C-4C8A-85E5-72E2B6B68CD0}" type="datetimeFigureOut">
              <a:rPr lang="ko-KR" altLang="en-US" smtClean="0"/>
              <a:t>2024-04-19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C0788-DF6C-40A4-86B7-8BB36F1EC3F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816635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1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1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1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A458A7-E27C-4C8A-85E5-72E2B6B68CD0}" type="datetimeFigureOut">
              <a:rPr lang="ko-KR" altLang="en-US" smtClean="0"/>
              <a:t>2024-04-19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1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1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6C0788-DF6C-40A4-86B7-8BB36F1EC3F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951311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23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6" indent="-228606" algn="l" defTabSz="914423" rtl="0" eaLnBrk="1" latinLnBrk="1" hangingPunct="1">
        <a:lnSpc>
          <a:spcPct val="90000"/>
        </a:lnSpc>
        <a:spcBef>
          <a:spcPts val="1001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18" indent="-228606" algn="l" defTabSz="914423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29" indent="-228606" algn="l" defTabSz="914423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41" indent="-228606" algn="l" defTabSz="914423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1" kern="1200">
          <a:solidFill>
            <a:schemeClr val="tx1"/>
          </a:solidFill>
          <a:latin typeface="+mn-lt"/>
          <a:ea typeface="+mn-ea"/>
          <a:cs typeface="+mn-cs"/>
        </a:defRPr>
      </a:lvl4pPr>
      <a:lvl5pPr marL="2057452" indent="-228606" algn="l" defTabSz="914423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1" kern="1200">
          <a:solidFill>
            <a:schemeClr val="tx1"/>
          </a:solidFill>
          <a:latin typeface="+mn-lt"/>
          <a:ea typeface="+mn-ea"/>
          <a:cs typeface="+mn-cs"/>
        </a:defRPr>
      </a:lvl5pPr>
      <a:lvl6pPr marL="2514663" indent="-228606" algn="l" defTabSz="914423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1" kern="1200">
          <a:solidFill>
            <a:schemeClr val="tx1"/>
          </a:solidFill>
          <a:latin typeface="+mn-lt"/>
          <a:ea typeface="+mn-ea"/>
          <a:cs typeface="+mn-cs"/>
        </a:defRPr>
      </a:lvl6pPr>
      <a:lvl7pPr marL="2971875" indent="-228606" algn="l" defTabSz="914423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1" kern="1200">
          <a:solidFill>
            <a:schemeClr val="tx1"/>
          </a:solidFill>
          <a:latin typeface="+mn-lt"/>
          <a:ea typeface="+mn-ea"/>
          <a:cs typeface="+mn-cs"/>
        </a:defRPr>
      </a:lvl7pPr>
      <a:lvl8pPr marL="3429086" indent="-228606" algn="l" defTabSz="914423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1" kern="1200">
          <a:solidFill>
            <a:schemeClr val="tx1"/>
          </a:solidFill>
          <a:latin typeface="+mn-lt"/>
          <a:ea typeface="+mn-ea"/>
          <a:cs typeface="+mn-cs"/>
        </a:defRPr>
      </a:lvl8pPr>
      <a:lvl9pPr marL="3886298" indent="-228606" algn="l" defTabSz="914423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23" rtl="0" eaLnBrk="1" latinLnBrk="1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1pPr>
      <a:lvl2pPr marL="457211" algn="l" defTabSz="914423" rtl="0" eaLnBrk="1" latinLnBrk="1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2pPr>
      <a:lvl3pPr marL="914423" algn="l" defTabSz="914423" rtl="0" eaLnBrk="1" latinLnBrk="1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3pPr>
      <a:lvl4pPr marL="1371634" algn="l" defTabSz="914423" rtl="0" eaLnBrk="1" latinLnBrk="1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4pPr>
      <a:lvl5pPr marL="1828846" algn="l" defTabSz="914423" rtl="0" eaLnBrk="1" latinLnBrk="1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5pPr>
      <a:lvl6pPr marL="2286057" algn="l" defTabSz="914423" rtl="0" eaLnBrk="1" latinLnBrk="1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6pPr>
      <a:lvl7pPr marL="2743269" algn="l" defTabSz="914423" rtl="0" eaLnBrk="1" latinLnBrk="1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7pPr>
      <a:lvl8pPr marL="3200480" algn="l" defTabSz="914423" rtl="0" eaLnBrk="1" latinLnBrk="1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8pPr>
      <a:lvl9pPr marL="3657691" algn="l" defTabSz="914423" rtl="0" eaLnBrk="1" latinLnBrk="1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직사각형 12"/>
          <p:cNvSpPr/>
          <p:nvPr/>
        </p:nvSpPr>
        <p:spPr>
          <a:xfrm>
            <a:off x="359019" y="290146"/>
            <a:ext cx="11473962" cy="6277708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205655" y="89975"/>
            <a:ext cx="3780691" cy="503728"/>
          </a:xfrm>
          <a:solidFill>
            <a:schemeClr val="bg1"/>
          </a:solidFill>
        </p:spPr>
        <p:txBody>
          <a:bodyPr>
            <a:normAutofit/>
          </a:bodyPr>
          <a:lstStyle/>
          <a:p>
            <a:pPr algn="ctr"/>
            <a:r>
              <a:rPr lang="ko-KR" altLang="en-US" sz="28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발표 자료 작성 지침서 </a:t>
            </a:r>
          </a:p>
        </p:txBody>
      </p:sp>
      <p:sp>
        <p:nvSpPr>
          <p:cNvPr id="4" name="직사각형 3"/>
          <p:cNvSpPr/>
          <p:nvPr/>
        </p:nvSpPr>
        <p:spPr>
          <a:xfrm>
            <a:off x="706990" y="755538"/>
            <a:ext cx="349172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000" spc="-150" dirty="0">
                <a:ea typeface="맑은 고딕" panose="020B0503020000020004" pitchFamily="50" charset="-127"/>
              </a:rPr>
              <a:t>1. </a:t>
            </a:r>
            <a:r>
              <a:rPr lang="ko-KR" altLang="en-US" sz="2000" spc="-150" dirty="0"/>
              <a:t>발표 자료 규격 </a:t>
            </a:r>
            <a:endParaRPr lang="ko-KR" altLang="en-US" sz="2000" spc="-150" dirty="0">
              <a:ea typeface="맑은 고딕" panose="020B0503020000020004" pitchFamily="50" charset="-127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12307" y="1227994"/>
            <a:ext cx="1108641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○ 신청서 내 첨부 된 ‘키친인큐베이터</a:t>
            </a:r>
            <a:r>
              <a:rPr lang="en-US" altLang="ko-KR" sz="16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_</a:t>
            </a:r>
            <a:r>
              <a:rPr lang="ko-KR" altLang="en-US" sz="16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식품제조 </a:t>
            </a:r>
            <a:r>
              <a:rPr lang="ko-KR" altLang="en-US" sz="1600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푸드메이커</a:t>
            </a:r>
            <a:r>
              <a:rPr lang="ko-KR" altLang="en-US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ko-KR" sz="16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8</a:t>
            </a:r>
            <a:r>
              <a:rPr lang="ko-KR" altLang="en-US" sz="16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기</a:t>
            </a:r>
            <a:r>
              <a:rPr lang="en-US" altLang="ko-KR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_</a:t>
            </a:r>
            <a:r>
              <a:rPr lang="ko-KR" altLang="en-US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발표자료양식’ 에 맞춰 작성하도록 한다</a:t>
            </a:r>
            <a:r>
              <a:rPr lang="en-US" altLang="ko-KR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</a:p>
          <a:p>
            <a:endParaRPr lang="en-US" altLang="ko-KR" sz="6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r>
              <a:rPr lang="en-US" altLang="ko-KR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○ </a:t>
            </a:r>
            <a:r>
              <a:rPr lang="ko-KR" altLang="en-US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발표 자료는 대한민국 표준어로 작성하는 것을 원칙으로 하되</a:t>
            </a:r>
            <a:r>
              <a:rPr lang="en-US" altLang="ko-KR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필요시 영문표기를 병행할 수 있다</a:t>
            </a:r>
            <a:r>
              <a:rPr lang="en-US" altLang="ko-KR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br>
              <a:rPr lang="en-US" altLang="ko-KR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r>
              <a:rPr lang="en-US" altLang="ko-KR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   </a:t>
            </a:r>
            <a:r>
              <a:rPr lang="ko-KR" altLang="en-US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다음 사항을 기준으로 작성하여야 한다</a:t>
            </a:r>
            <a:r>
              <a:rPr lang="en-US" altLang="ko-KR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</a:p>
          <a:p>
            <a:endParaRPr lang="ko-KR" altLang="en-US" sz="16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graphicFrame>
        <p:nvGraphicFramePr>
          <p:cNvPr id="10" name="표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6902630"/>
              </p:ext>
            </p:extLst>
          </p:nvPr>
        </p:nvGraphicFramePr>
        <p:xfrm>
          <a:off x="932838" y="2328085"/>
          <a:ext cx="10326323" cy="9467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88494">
                  <a:extLst>
                    <a:ext uri="{9D8B030D-6E8A-4147-A177-3AD203B41FA5}">
                      <a16:colId xmlns:a16="http://schemas.microsoft.com/office/drawing/2014/main" val="624960151"/>
                    </a:ext>
                  </a:extLst>
                </a:gridCol>
                <a:gridCol w="1588494">
                  <a:extLst>
                    <a:ext uri="{9D8B030D-6E8A-4147-A177-3AD203B41FA5}">
                      <a16:colId xmlns:a16="http://schemas.microsoft.com/office/drawing/2014/main" val="3582942478"/>
                    </a:ext>
                  </a:extLst>
                </a:gridCol>
                <a:gridCol w="1588494">
                  <a:extLst>
                    <a:ext uri="{9D8B030D-6E8A-4147-A177-3AD203B41FA5}">
                      <a16:colId xmlns:a16="http://schemas.microsoft.com/office/drawing/2014/main" val="3672670148"/>
                    </a:ext>
                  </a:extLst>
                </a:gridCol>
                <a:gridCol w="1588494">
                  <a:extLst>
                    <a:ext uri="{9D8B030D-6E8A-4147-A177-3AD203B41FA5}">
                      <a16:colId xmlns:a16="http://schemas.microsoft.com/office/drawing/2014/main" val="3347635346"/>
                    </a:ext>
                  </a:extLst>
                </a:gridCol>
                <a:gridCol w="1588494">
                  <a:extLst>
                    <a:ext uri="{9D8B030D-6E8A-4147-A177-3AD203B41FA5}">
                      <a16:colId xmlns:a16="http://schemas.microsoft.com/office/drawing/2014/main" val="1344498516"/>
                    </a:ext>
                  </a:extLst>
                </a:gridCol>
                <a:gridCol w="2383853">
                  <a:extLst>
                    <a:ext uri="{9D8B030D-6E8A-4147-A177-3AD203B41FA5}">
                      <a16:colId xmlns:a16="http://schemas.microsoft.com/office/drawing/2014/main" val="3532834698"/>
                    </a:ext>
                  </a:extLst>
                </a:gridCol>
              </a:tblGrid>
              <a:tr h="37526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구 분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프로그램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규 격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매 수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부 수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비 고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6342354"/>
                  </a:ext>
                </a:extLst>
              </a:tr>
              <a:tr h="43181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발표자료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파워포인트</a:t>
                      </a:r>
                      <a:r>
                        <a:rPr lang="en-US" altLang="ko-KR" sz="1200" dirty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/>
                      </a:r>
                      <a:br>
                        <a:rPr lang="en-US" altLang="ko-KR" sz="1200" dirty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</a:br>
                      <a:r>
                        <a:rPr lang="en-US" altLang="ko-KR" sz="1200" dirty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</a:t>
                      </a:r>
                      <a:r>
                        <a:rPr lang="en-US" altLang="ko-KR" sz="1100" kern="100" dirty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MS Office)</a:t>
                      </a:r>
                      <a:endParaRPr lang="ko-KR" altLang="en-US" sz="12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ysClr val="windowText" lastClr="000000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16:9</a:t>
                      </a:r>
                      <a:br>
                        <a:rPr lang="en-US" altLang="ko-KR" sz="1200" dirty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</a:br>
                      <a:r>
                        <a:rPr lang="en-US" altLang="ko-KR" sz="1200" dirty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</a:t>
                      </a:r>
                      <a:r>
                        <a:rPr lang="ko-KR" altLang="en-US" sz="1200" dirty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가로</a:t>
                      </a:r>
                      <a:r>
                        <a:rPr lang="en-US" altLang="ko-KR" sz="1200" dirty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)</a:t>
                      </a:r>
                      <a:endParaRPr lang="ko-KR" altLang="en-US" sz="12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ysClr val="windowText" lastClr="000000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15P</a:t>
                      </a:r>
                      <a:r>
                        <a:rPr lang="ko-KR" altLang="en-US" sz="1200" dirty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이내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</a:t>
                      </a:r>
                      <a:r>
                        <a:rPr lang="ko-KR" altLang="en-US" sz="1200" dirty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식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  <a:spcAft>
                          <a:spcPts val="600"/>
                        </a:spcAft>
                      </a:pPr>
                      <a:r>
                        <a:rPr lang="en-US" altLang="ko-KR" sz="1200" dirty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PDF</a:t>
                      </a:r>
                      <a:r>
                        <a:rPr lang="ko-KR" altLang="en-US" sz="1200" dirty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로 변환하여 시스템 등록</a:t>
                      </a:r>
                      <a:r>
                        <a:rPr lang="en-US" altLang="ko-KR" sz="1200" dirty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/>
                      </a:r>
                      <a:br>
                        <a:rPr lang="en-US" altLang="ko-KR" sz="1200" dirty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</a:br>
                      <a:r>
                        <a:rPr lang="en-US" altLang="ko-KR" sz="900" dirty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*’</a:t>
                      </a:r>
                      <a:r>
                        <a:rPr lang="ko-KR" altLang="en-US" sz="900" dirty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발표</a:t>
                      </a:r>
                      <a:r>
                        <a:rPr lang="ko-KR" altLang="en-US" sz="900" baseline="0" dirty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자료 작성 지침서</a:t>
                      </a:r>
                      <a:r>
                        <a:rPr lang="en-US" altLang="ko-KR" sz="900" baseline="0" dirty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’</a:t>
                      </a:r>
                      <a:r>
                        <a:rPr lang="ko-KR" altLang="en-US" sz="900" baseline="0" dirty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제외</a:t>
                      </a:r>
                      <a:endParaRPr lang="ko-KR" altLang="en-US" sz="900" dirty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08650652"/>
                  </a:ext>
                </a:extLst>
              </a:tr>
            </a:tbl>
          </a:graphicData>
        </a:graphic>
      </p:graphicFrame>
      <p:sp>
        <p:nvSpPr>
          <p:cNvPr id="11" name="직사각형 10"/>
          <p:cNvSpPr/>
          <p:nvPr/>
        </p:nvSpPr>
        <p:spPr>
          <a:xfrm>
            <a:off x="706989" y="3427704"/>
            <a:ext cx="349172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000" spc="-150" dirty="0">
                <a:ea typeface="맑은 고딕" panose="020B0503020000020004" pitchFamily="50" charset="-127"/>
              </a:rPr>
              <a:t>2. </a:t>
            </a:r>
            <a:r>
              <a:rPr lang="ko-KR" altLang="en-US" sz="2000" spc="-150" dirty="0">
                <a:ea typeface="맑은 고딕" panose="020B0503020000020004" pitchFamily="50" charset="-127"/>
              </a:rPr>
              <a:t>일반 사항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12307" y="3761592"/>
            <a:ext cx="11013347" cy="263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ko-KR" altLang="en-US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○ </a:t>
            </a:r>
            <a:r>
              <a:rPr lang="ko-KR" altLang="en-US" sz="1600" dirty="0">
                <a:latin typeface="맑은 고딕" panose="020B0503020000020004" pitchFamily="50" charset="-127"/>
              </a:rPr>
              <a:t>발표 자료는 서울창업허브 키친인큐베이터 플랫폼 내 신청서 작성 시 첨부 후 제출하여야 하며</a:t>
            </a:r>
            <a:r>
              <a:rPr lang="en-US" altLang="ko-KR" sz="1600" dirty="0">
                <a:latin typeface="맑은 고딕" panose="020B0503020000020004" pitchFamily="50" charset="-127"/>
              </a:rPr>
              <a:t>, </a:t>
            </a:r>
            <a:br>
              <a:rPr lang="en-US" altLang="ko-KR" sz="1600" dirty="0">
                <a:latin typeface="맑은 고딕" panose="020B0503020000020004" pitchFamily="50" charset="-127"/>
              </a:rPr>
            </a:br>
            <a:r>
              <a:rPr lang="en-US" altLang="ko-KR" sz="1600" dirty="0">
                <a:latin typeface="맑은 고딕" panose="020B0503020000020004" pitchFamily="50" charset="-127"/>
              </a:rPr>
              <a:t>    </a:t>
            </a:r>
            <a:r>
              <a:rPr lang="ko-KR" altLang="en-US" sz="1600" dirty="0">
                <a:latin typeface="맑은 고딕" panose="020B0503020000020004" pitchFamily="50" charset="-127"/>
              </a:rPr>
              <a:t>그 외 방법으로 제출 된 발표 자료는 인정되지 않는다</a:t>
            </a:r>
            <a:endParaRPr lang="en-US" altLang="ko-KR" sz="6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>
              <a:spcBef>
                <a:spcPts val="600"/>
              </a:spcBef>
            </a:pPr>
            <a:r>
              <a:rPr lang="en-US" altLang="ko-KR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○ </a:t>
            </a:r>
            <a:r>
              <a:rPr lang="ko-KR" altLang="en-US" sz="1600" dirty="0">
                <a:latin typeface="맑은 고딕" panose="020B0503020000020004" pitchFamily="50" charset="-127"/>
              </a:rPr>
              <a:t>발표 자료가 신청서 내 첨부되지 아니한 경우에는 당초 제출 된 신청서 내용만으로 평가한다</a:t>
            </a:r>
            <a:r>
              <a:rPr lang="en-US" altLang="ko-KR" sz="1600" dirty="0">
                <a:latin typeface="맑은 고딕" panose="020B0503020000020004" pitchFamily="50" charset="-127"/>
              </a:rPr>
              <a:t>.</a:t>
            </a:r>
          </a:p>
          <a:p>
            <a:pPr>
              <a:spcBef>
                <a:spcPts val="600"/>
              </a:spcBef>
            </a:pPr>
            <a:r>
              <a:rPr lang="en-US" altLang="ko-KR" sz="1600" dirty="0">
                <a:latin typeface="맑은 고딕" panose="020B0503020000020004" pitchFamily="50" charset="-127"/>
              </a:rPr>
              <a:t>○ </a:t>
            </a:r>
            <a:r>
              <a:rPr lang="ko-KR" altLang="en-US" sz="1600" dirty="0">
                <a:latin typeface="맑은 고딕" panose="020B0503020000020004" pitchFamily="50" charset="-127"/>
              </a:rPr>
              <a:t>제출된 신청서 및 발표 자료의 내용은 서울창업허브 키친인큐베이터가 요청하지 않는 한 변경 할 수 없다</a:t>
            </a:r>
            <a:r>
              <a:rPr lang="en-US" altLang="ko-KR" sz="1600" dirty="0">
                <a:latin typeface="맑은 고딕" panose="020B0503020000020004" pitchFamily="50" charset="-127"/>
              </a:rPr>
              <a:t>.</a:t>
            </a:r>
          </a:p>
          <a:p>
            <a:pPr>
              <a:spcBef>
                <a:spcPts val="600"/>
              </a:spcBef>
            </a:pPr>
            <a:r>
              <a:rPr lang="en-US" altLang="ko-KR" sz="1600" dirty="0">
                <a:latin typeface="맑은 고딕" panose="020B0503020000020004" pitchFamily="50" charset="-127"/>
              </a:rPr>
              <a:t>○ </a:t>
            </a:r>
            <a:r>
              <a:rPr lang="ko-KR" altLang="en-US" sz="1600" dirty="0">
                <a:latin typeface="맑은 고딕" panose="020B0503020000020004" pitchFamily="50" charset="-127"/>
              </a:rPr>
              <a:t>첨부파일의 용량이 </a:t>
            </a:r>
            <a:r>
              <a:rPr lang="en-US" altLang="ko-KR" sz="1600" dirty="0">
                <a:latin typeface="맑은 고딕" panose="020B0503020000020004" pitchFamily="50" charset="-127"/>
              </a:rPr>
              <a:t>10MB</a:t>
            </a:r>
            <a:r>
              <a:rPr lang="ko-KR" altLang="en-US" sz="1600" dirty="0">
                <a:latin typeface="맑은 고딕" panose="020B0503020000020004" pitchFamily="50" charset="-127"/>
              </a:rPr>
              <a:t>를 초과할 경우</a:t>
            </a:r>
            <a:r>
              <a:rPr lang="en-US" altLang="ko-KR" sz="1600" dirty="0">
                <a:latin typeface="맑은 고딕" panose="020B0503020000020004" pitchFamily="50" charset="-127"/>
              </a:rPr>
              <a:t>, </a:t>
            </a:r>
            <a:r>
              <a:rPr lang="ko-KR" altLang="en-US" sz="1600" dirty="0">
                <a:latin typeface="맑은 고딕" panose="020B0503020000020004" pitchFamily="50" charset="-127"/>
              </a:rPr>
              <a:t>접수 오류가 발생할 수 있으므로 정상적인 접수를 위해</a:t>
            </a:r>
            <a:r>
              <a:rPr lang="en-US" altLang="ko-KR" sz="1600" dirty="0">
                <a:latin typeface="맑은 고딕" panose="020B0503020000020004" pitchFamily="50" charset="-127"/>
              </a:rPr>
              <a:t>, </a:t>
            </a:r>
            <a:br>
              <a:rPr lang="en-US" altLang="ko-KR" sz="1600" dirty="0">
                <a:latin typeface="맑은 고딕" panose="020B0503020000020004" pitchFamily="50" charset="-127"/>
              </a:rPr>
            </a:br>
            <a:r>
              <a:rPr lang="en-US" altLang="ko-KR" sz="1600" dirty="0">
                <a:latin typeface="맑은 고딕" panose="020B0503020000020004" pitchFamily="50" charset="-127"/>
              </a:rPr>
              <a:t>    </a:t>
            </a:r>
            <a:r>
              <a:rPr lang="ko-KR" altLang="en-US" sz="1600" dirty="0">
                <a:latin typeface="맑은 고딕" panose="020B0503020000020004" pitchFamily="50" charset="-127"/>
              </a:rPr>
              <a:t>접수 전 첨부파일 조건 </a:t>
            </a:r>
            <a:r>
              <a:rPr lang="en-US" altLang="ko-KR" sz="1600" b="1" dirty="0">
                <a:solidFill>
                  <a:srgbClr val="FF0000"/>
                </a:solidFill>
                <a:latin typeface="맑은 고딕" panose="020B0503020000020004" pitchFamily="50" charset="-127"/>
              </a:rPr>
              <a:t>[PDF </a:t>
            </a:r>
            <a:r>
              <a:rPr lang="ko-KR" altLang="en-US" sz="1600" b="1" dirty="0">
                <a:solidFill>
                  <a:srgbClr val="FF0000"/>
                </a:solidFill>
                <a:latin typeface="맑은 고딕" panose="020B0503020000020004" pitchFamily="50" charset="-127"/>
              </a:rPr>
              <a:t>형식</a:t>
            </a:r>
            <a:r>
              <a:rPr lang="en-US" altLang="ko-KR" sz="1600" b="1" dirty="0">
                <a:solidFill>
                  <a:srgbClr val="FF0000"/>
                </a:solidFill>
                <a:latin typeface="맑은 고딕" panose="020B0503020000020004" pitchFamily="50" charset="-127"/>
              </a:rPr>
              <a:t>, 10MB </a:t>
            </a:r>
            <a:r>
              <a:rPr lang="ko-KR" altLang="en-US" sz="1600" b="1" dirty="0">
                <a:solidFill>
                  <a:srgbClr val="FF0000"/>
                </a:solidFill>
                <a:latin typeface="맑은 고딕" panose="020B0503020000020004" pitchFamily="50" charset="-127"/>
              </a:rPr>
              <a:t>이내</a:t>
            </a:r>
            <a:r>
              <a:rPr lang="en-US" altLang="ko-KR" sz="1600" b="1" dirty="0" smtClean="0">
                <a:solidFill>
                  <a:srgbClr val="FF0000"/>
                </a:solidFill>
                <a:latin typeface="맑은 고딕" panose="020B0503020000020004" pitchFamily="50" charset="-127"/>
              </a:rPr>
              <a:t>(20</a:t>
            </a:r>
            <a:r>
              <a:rPr lang="ko-KR" altLang="en-US" sz="1600" b="1" dirty="0" smtClean="0">
                <a:solidFill>
                  <a:srgbClr val="FF0000"/>
                </a:solidFill>
                <a:latin typeface="맑은 고딕" panose="020B0503020000020004" pitchFamily="50" charset="-127"/>
              </a:rPr>
              <a:t>페이지 </a:t>
            </a:r>
            <a:r>
              <a:rPr lang="ko-KR" altLang="en-US" sz="1600" b="1" dirty="0">
                <a:solidFill>
                  <a:srgbClr val="FF0000"/>
                </a:solidFill>
                <a:latin typeface="맑은 고딕" panose="020B0503020000020004" pitchFamily="50" charset="-127"/>
              </a:rPr>
              <a:t>이내</a:t>
            </a:r>
            <a:r>
              <a:rPr lang="en-US" altLang="ko-KR" sz="1600" b="1" dirty="0">
                <a:solidFill>
                  <a:srgbClr val="FF0000"/>
                </a:solidFill>
                <a:latin typeface="맑은 고딕" panose="020B0503020000020004" pitchFamily="50" charset="-127"/>
              </a:rPr>
              <a:t>)]</a:t>
            </a:r>
            <a:r>
              <a:rPr lang="en-US" altLang="ko-KR" sz="1600" dirty="0">
                <a:solidFill>
                  <a:srgbClr val="FF0000"/>
                </a:solidFill>
                <a:latin typeface="맑은 고딕" panose="020B0503020000020004" pitchFamily="50" charset="-127"/>
              </a:rPr>
              <a:t> </a:t>
            </a:r>
            <a:r>
              <a:rPr lang="ko-KR" altLang="en-US" sz="1600" dirty="0">
                <a:latin typeface="맑은 고딕" panose="020B0503020000020004" pitchFamily="50" charset="-127"/>
              </a:rPr>
              <a:t>을 확인하여야 하며 제출된 신청서 및 발표 </a:t>
            </a:r>
            <a:r>
              <a:rPr lang="en-US" altLang="ko-KR" sz="1600" dirty="0">
                <a:latin typeface="맑은 고딕" panose="020B0503020000020004" pitchFamily="50" charset="-127"/>
              </a:rPr>
              <a:t/>
            </a:r>
            <a:br>
              <a:rPr lang="en-US" altLang="ko-KR" sz="1600" dirty="0">
                <a:latin typeface="맑은 고딕" panose="020B0503020000020004" pitchFamily="50" charset="-127"/>
              </a:rPr>
            </a:br>
            <a:r>
              <a:rPr lang="en-US" altLang="ko-KR" sz="1600" dirty="0">
                <a:latin typeface="맑은 고딕" panose="020B0503020000020004" pitchFamily="50" charset="-127"/>
              </a:rPr>
              <a:t>    </a:t>
            </a:r>
            <a:r>
              <a:rPr lang="ko-KR" altLang="en-US" sz="1600" dirty="0">
                <a:latin typeface="맑은 고딕" panose="020B0503020000020004" pitchFamily="50" charset="-127"/>
              </a:rPr>
              <a:t>자료의 편집 오류</a:t>
            </a:r>
            <a:r>
              <a:rPr lang="en-US" altLang="ko-KR" sz="1600" dirty="0">
                <a:latin typeface="맑은 고딕" panose="020B0503020000020004" pitchFamily="50" charset="-127"/>
              </a:rPr>
              <a:t>, </a:t>
            </a:r>
            <a:r>
              <a:rPr lang="ko-KR" altLang="en-US" sz="1600" dirty="0">
                <a:latin typeface="맑은 고딕" panose="020B0503020000020004" pitchFamily="50" charset="-127"/>
              </a:rPr>
              <a:t>누락 등으로 인한 평가 불이익에 대한 책임은 지원자에게 있으니 주의하여 작성한다</a:t>
            </a:r>
            <a:r>
              <a:rPr lang="en-US" altLang="ko-KR" sz="1600" dirty="0">
                <a:latin typeface="맑은 고딕" panose="020B0503020000020004" pitchFamily="50" charset="-127"/>
              </a:rPr>
              <a:t>.</a:t>
            </a:r>
          </a:p>
          <a:p>
            <a:r>
              <a:rPr lang="en-US" altLang="ko-KR" sz="600" dirty="0">
                <a:latin typeface="맑은 고딕" panose="020B0503020000020004" pitchFamily="50" charset="-127"/>
              </a:rPr>
              <a:t/>
            </a:r>
            <a:br>
              <a:rPr lang="en-US" altLang="ko-KR" sz="600" dirty="0">
                <a:latin typeface="맑은 고딕" panose="020B0503020000020004" pitchFamily="50" charset="-127"/>
              </a:rPr>
            </a:br>
            <a:r>
              <a:rPr lang="en-US" altLang="ko-KR" sz="1600" dirty="0">
                <a:latin typeface="맑은 고딕" panose="020B0503020000020004" pitchFamily="50" charset="-127"/>
              </a:rPr>
              <a:t>○ </a:t>
            </a:r>
            <a:r>
              <a:rPr lang="ko-KR" altLang="en-US" sz="1600" dirty="0">
                <a:latin typeface="맑은 고딕" panose="020B0503020000020004" pitchFamily="50" charset="-127"/>
              </a:rPr>
              <a:t>제출된 신청서 및 발표 자료는 일체 반환하지 않는다</a:t>
            </a:r>
            <a:r>
              <a:rPr lang="en-US" altLang="ko-KR" sz="1600" dirty="0">
                <a:latin typeface="맑은 고딕" panose="020B0503020000020004" pitchFamily="50" charset="-127"/>
              </a:rPr>
              <a:t>.  </a:t>
            </a:r>
            <a:endParaRPr lang="en-US" altLang="ko-KR" sz="1600" dirty="0" smtClean="0">
              <a:latin typeface="맑은 고딕" panose="020B0503020000020004" pitchFamily="50" charset="-127"/>
            </a:endParaRPr>
          </a:p>
          <a:p>
            <a:r>
              <a:rPr lang="en-US" altLang="ko-KR" sz="1600" dirty="0" smtClean="0">
                <a:solidFill>
                  <a:srgbClr val="FF0000"/>
                </a:solidFill>
                <a:latin typeface="맑은 고딕" panose="020B0503020000020004" pitchFamily="50" charset="-127"/>
              </a:rPr>
              <a:t>○ </a:t>
            </a:r>
            <a:r>
              <a:rPr lang="ko-KR" altLang="en-US" sz="1600" dirty="0" smtClean="0">
                <a:solidFill>
                  <a:srgbClr val="FF0000"/>
                </a:solidFill>
                <a:latin typeface="맑은 고딕" panose="020B0503020000020004" pitchFamily="50" charset="-127"/>
              </a:rPr>
              <a:t>현재 보고 있는 페이지</a:t>
            </a:r>
            <a:r>
              <a:rPr lang="en-US" altLang="ko-KR" sz="1600" dirty="0" smtClean="0">
                <a:solidFill>
                  <a:srgbClr val="FF0000"/>
                </a:solidFill>
                <a:latin typeface="맑은 고딕" panose="020B0503020000020004" pitchFamily="50" charset="-127"/>
              </a:rPr>
              <a:t>(1P, </a:t>
            </a:r>
            <a:r>
              <a:rPr lang="ko-KR" altLang="en-US" sz="1600" dirty="0" smtClean="0">
                <a:solidFill>
                  <a:srgbClr val="FF0000"/>
                </a:solidFill>
                <a:latin typeface="맑은 고딕" panose="020B0503020000020004" pitchFamily="50" charset="-127"/>
              </a:rPr>
              <a:t>발표 자료 작성 지침서</a:t>
            </a:r>
            <a:r>
              <a:rPr lang="en-US" altLang="ko-KR" sz="1600" dirty="0" smtClean="0">
                <a:solidFill>
                  <a:srgbClr val="FF0000"/>
                </a:solidFill>
                <a:latin typeface="맑은 고딕" panose="020B0503020000020004" pitchFamily="50" charset="-127"/>
              </a:rPr>
              <a:t>)</a:t>
            </a:r>
            <a:r>
              <a:rPr lang="ko-KR" altLang="en-US" sz="1600" dirty="0" smtClean="0">
                <a:solidFill>
                  <a:srgbClr val="FF0000"/>
                </a:solidFill>
                <a:latin typeface="맑은 고딕" panose="020B0503020000020004" pitchFamily="50" charset="-127"/>
              </a:rPr>
              <a:t>는 반드시 삭제 후 제출 요망</a:t>
            </a:r>
            <a:endParaRPr lang="ko-KR" altLang="en-US" sz="1600" dirty="0">
              <a:solidFill>
                <a:srgbClr val="FF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315683" y="6460131"/>
            <a:ext cx="1560635" cy="215444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ko-KR" altLang="en-US" sz="8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서울창업허브 키친인큐베이터</a:t>
            </a:r>
          </a:p>
        </p:txBody>
      </p:sp>
    </p:spTree>
    <p:extLst>
      <p:ext uri="{BB962C8B-B14F-4D97-AF65-F5344CB8AC3E}">
        <p14:creationId xmlns:p14="http://schemas.microsoft.com/office/powerpoint/2010/main" val="395124415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직선 연결선 9"/>
          <p:cNvCxnSpPr/>
          <p:nvPr/>
        </p:nvCxnSpPr>
        <p:spPr>
          <a:xfrm rot="5400000">
            <a:off x="6096000" y="-5003473"/>
            <a:ext cx="0" cy="11520000"/>
          </a:xfrm>
          <a:prstGeom prst="line">
            <a:avLst/>
          </a:prstGeom>
          <a:ln w="28575">
            <a:solidFill>
              <a:srgbClr val="2E5F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그림 10"/>
          <p:cNvPicPr>
            <a:picLocks noChangeAspect="1"/>
          </p:cNvPicPr>
          <p:nvPr/>
        </p:nvPicPr>
        <p:blipFill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3636" y="301663"/>
            <a:ext cx="2772366" cy="207012"/>
          </a:xfrm>
          <a:prstGeom prst="rect">
            <a:avLst/>
          </a:prstGeom>
        </p:spPr>
      </p:pic>
      <p:sp>
        <p:nvSpPr>
          <p:cNvPr id="15" name="직사각형 14"/>
          <p:cNvSpPr/>
          <p:nvPr/>
        </p:nvSpPr>
        <p:spPr>
          <a:xfrm>
            <a:off x="336000" y="170937"/>
            <a:ext cx="337996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4. </a:t>
            </a:r>
            <a:r>
              <a:rPr lang="ko-KR" altLang="en-US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메뉴 소개</a:t>
            </a:r>
          </a:p>
        </p:txBody>
      </p:sp>
      <p:sp>
        <p:nvSpPr>
          <p:cNvPr id="5" name="직사각형 4"/>
          <p:cNvSpPr/>
          <p:nvPr/>
        </p:nvSpPr>
        <p:spPr>
          <a:xfrm>
            <a:off x="472453" y="1004380"/>
            <a:ext cx="568341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ko-KR" sz="2400" b="1" spc="-150" dirty="0" smtClean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4-5. </a:t>
            </a:r>
            <a:r>
              <a:rPr lang="ko-KR" altLang="en-US" sz="2400" b="1" spc="-150" dirty="0" smtClean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제품의 완성도</a:t>
            </a:r>
            <a:endParaRPr lang="ko-KR" altLang="en-US" sz="2400" b="1" spc="-150" dirty="0">
              <a:solidFill>
                <a:srgbClr val="2E5F2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7" name="직사각형 6"/>
          <p:cNvSpPr/>
          <p:nvPr/>
        </p:nvSpPr>
        <p:spPr>
          <a:xfrm>
            <a:off x="6890657" y="1004380"/>
            <a:ext cx="4785729" cy="5617821"/>
          </a:xfrm>
          <a:prstGeom prst="rect">
            <a:avLst/>
          </a:prstGeom>
          <a:noFill/>
          <a:ln w="28575">
            <a:solidFill>
              <a:srgbClr val="2E5F2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직사각형 7"/>
          <p:cNvSpPr/>
          <p:nvPr/>
        </p:nvSpPr>
        <p:spPr>
          <a:xfrm>
            <a:off x="7537660" y="3613235"/>
            <a:ext cx="3491721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2000" spc="-150" dirty="0" smtClean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제품 </a:t>
            </a:r>
            <a:r>
              <a:rPr lang="ko-KR" altLang="en-US" sz="2000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사진</a:t>
            </a:r>
            <a:endParaRPr lang="en-US" altLang="ko-KR" sz="2000" spc="-150" dirty="0">
              <a:solidFill>
                <a:srgbClr val="2E5F2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algn="ctr"/>
            <a:r>
              <a:rPr lang="en-US" altLang="ko-KR" sz="2000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2000" spc="-15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지원자가 직접 만든 </a:t>
            </a:r>
            <a:r>
              <a:rPr lang="ko-KR" altLang="en-US" sz="2000" spc="-150" dirty="0" smtClean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음식</a:t>
            </a:r>
            <a:r>
              <a:rPr lang="en-US" altLang="ko-KR" sz="2000" spc="-150" dirty="0" smtClean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/</a:t>
            </a:r>
            <a:r>
              <a:rPr lang="ko-KR" altLang="en-US" sz="2000" spc="-150" dirty="0" smtClean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제품사진으로 </a:t>
            </a:r>
            <a:r>
              <a:rPr lang="ko-KR" altLang="en-US" sz="2000" spc="-15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첨부해주세요</a:t>
            </a:r>
            <a:r>
              <a:rPr lang="en-US" altLang="ko-KR" sz="2000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  <a:endParaRPr lang="ko-KR" altLang="en-US" sz="2000" spc="-150" dirty="0">
              <a:solidFill>
                <a:srgbClr val="2E5F2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algn="ctr"/>
            <a:endParaRPr lang="ko-KR" altLang="en-US" sz="2000" spc="-150" dirty="0">
              <a:solidFill>
                <a:srgbClr val="2E5F2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84252967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직선 연결선 9"/>
          <p:cNvCxnSpPr/>
          <p:nvPr/>
        </p:nvCxnSpPr>
        <p:spPr>
          <a:xfrm rot="5400000">
            <a:off x="6096000" y="-5003473"/>
            <a:ext cx="0" cy="11520000"/>
          </a:xfrm>
          <a:prstGeom prst="line">
            <a:avLst/>
          </a:prstGeom>
          <a:ln w="28575">
            <a:solidFill>
              <a:srgbClr val="2E5F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그림 10"/>
          <p:cNvPicPr>
            <a:picLocks noChangeAspect="1"/>
          </p:cNvPicPr>
          <p:nvPr/>
        </p:nvPicPr>
        <p:blipFill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3636" y="301663"/>
            <a:ext cx="2772366" cy="207012"/>
          </a:xfrm>
          <a:prstGeom prst="rect">
            <a:avLst/>
          </a:prstGeom>
        </p:spPr>
      </p:pic>
      <p:sp>
        <p:nvSpPr>
          <p:cNvPr id="15" name="직사각형 14"/>
          <p:cNvSpPr/>
          <p:nvPr/>
        </p:nvSpPr>
        <p:spPr>
          <a:xfrm>
            <a:off x="336000" y="170937"/>
            <a:ext cx="337996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400" b="1" spc="-150" dirty="0" smtClean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5. </a:t>
            </a:r>
            <a:r>
              <a:rPr lang="ko-KR" altLang="en-US" sz="2400" b="1" spc="-150" dirty="0" smtClean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생산 계획</a:t>
            </a:r>
            <a:endParaRPr lang="ko-KR" altLang="en-US" sz="2400" b="1" spc="-150" dirty="0">
              <a:solidFill>
                <a:srgbClr val="2E5F2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1662255" y="3421009"/>
            <a:ext cx="88674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ko-KR" altLang="en-US" sz="2400" b="1" spc="-150" dirty="0" smtClean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해당 </a:t>
            </a:r>
            <a:r>
              <a:rPr lang="ko-KR" altLang="en-US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페이지 내 사진 첨부</a:t>
            </a:r>
            <a:r>
              <a:rPr lang="en-US" altLang="ko-KR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또는 텍스트 등 자유롭게 작성해주세요</a:t>
            </a:r>
            <a:r>
              <a:rPr lang="en-US" altLang="ko-KR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endParaRPr lang="ko-KR" altLang="en-US" sz="2400" b="1" spc="-150" dirty="0">
              <a:solidFill>
                <a:srgbClr val="2E5F2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06248146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직선 연결선 9"/>
          <p:cNvCxnSpPr/>
          <p:nvPr/>
        </p:nvCxnSpPr>
        <p:spPr>
          <a:xfrm rot="5400000">
            <a:off x="6096000" y="-5003473"/>
            <a:ext cx="0" cy="11520000"/>
          </a:xfrm>
          <a:prstGeom prst="line">
            <a:avLst/>
          </a:prstGeom>
          <a:ln w="28575">
            <a:solidFill>
              <a:srgbClr val="2E5F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그림 10"/>
          <p:cNvPicPr>
            <a:picLocks noChangeAspect="1"/>
          </p:cNvPicPr>
          <p:nvPr/>
        </p:nvPicPr>
        <p:blipFill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3636" y="301663"/>
            <a:ext cx="2772366" cy="207012"/>
          </a:xfrm>
          <a:prstGeom prst="rect">
            <a:avLst/>
          </a:prstGeom>
        </p:spPr>
      </p:pic>
      <p:sp>
        <p:nvSpPr>
          <p:cNvPr id="15" name="직사각형 14"/>
          <p:cNvSpPr/>
          <p:nvPr/>
        </p:nvSpPr>
        <p:spPr>
          <a:xfrm>
            <a:off x="335999" y="170937"/>
            <a:ext cx="655465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400" b="1" spc="-150" dirty="0" smtClean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6. </a:t>
            </a:r>
            <a:r>
              <a:rPr lang="ko-KR" altLang="en-US" sz="2400" b="1" spc="-150" dirty="0" smtClean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판매 계획</a:t>
            </a:r>
            <a:endParaRPr lang="ko-KR" altLang="en-US" sz="2400" b="1" spc="-150" dirty="0">
              <a:solidFill>
                <a:srgbClr val="2E5F2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1662255" y="3421009"/>
            <a:ext cx="88674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ko-KR" altLang="en-US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해당 페이지 내 사진 첨부</a:t>
            </a:r>
            <a:r>
              <a:rPr lang="en-US" altLang="ko-KR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또는 텍스트 등 자유롭게 작성해주세요</a:t>
            </a:r>
            <a:r>
              <a:rPr lang="en-US" altLang="ko-KR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endParaRPr lang="ko-KR" altLang="en-US" sz="2400" b="1" spc="-150" dirty="0">
              <a:solidFill>
                <a:srgbClr val="2E5F2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31432918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직선 연결선 9"/>
          <p:cNvCxnSpPr/>
          <p:nvPr/>
        </p:nvCxnSpPr>
        <p:spPr>
          <a:xfrm rot="5400000">
            <a:off x="6096000" y="-5003473"/>
            <a:ext cx="0" cy="11520000"/>
          </a:xfrm>
          <a:prstGeom prst="line">
            <a:avLst/>
          </a:prstGeom>
          <a:ln w="28575">
            <a:solidFill>
              <a:srgbClr val="2E5F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그림 10"/>
          <p:cNvPicPr>
            <a:picLocks noChangeAspect="1"/>
          </p:cNvPicPr>
          <p:nvPr/>
        </p:nvPicPr>
        <p:blipFill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3636" y="301663"/>
            <a:ext cx="2772366" cy="207012"/>
          </a:xfrm>
          <a:prstGeom prst="rect">
            <a:avLst/>
          </a:prstGeom>
        </p:spPr>
      </p:pic>
      <p:sp>
        <p:nvSpPr>
          <p:cNvPr id="15" name="직사각형 14"/>
          <p:cNvSpPr/>
          <p:nvPr/>
        </p:nvSpPr>
        <p:spPr>
          <a:xfrm>
            <a:off x="335999" y="170937"/>
            <a:ext cx="654145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400" b="1" spc="-150" dirty="0" smtClean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7. </a:t>
            </a:r>
            <a:r>
              <a:rPr lang="ko-KR" altLang="en-US" sz="2400" b="1" spc="-150" dirty="0" err="1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푸드메이커</a:t>
            </a:r>
            <a:r>
              <a:rPr lang="ko-KR" altLang="en-US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활동을 통해 얻고자 하는 바</a:t>
            </a:r>
          </a:p>
        </p:txBody>
      </p:sp>
      <p:sp>
        <p:nvSpPr>
          <p:cNvPr id="5" name="직사각형 4"/>
          <p:cNvSpPr/>
          <p:nvPr/>
        </p:nvSpPr>
        <p:spPr>
          <a:xfrm>
            <a:off x="1662255" y="3421009"/>
            <a:ext cx="88674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ko-KR" altLang="en-US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해당 페이지 내 사진 첨부</a:t>
            </a:r>
            <a:r>
              <a:rPr lang="en-US" altLang="ko-KR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또는 텍스트 등 자유롭게 작성해주세요</a:t>
            </a:r>
            <a:r>
              <a:rPr lang="en-US" altLang="ko-KR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endParaRPr lang="ko-KR" altLang="en-US" sz="2400" b="1" spc="-150" dirty="0">
              <a:solidFill>
                <a:srgbClr val="2E5F2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55770170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직선 연결선 9"/>
          <p:cNvCxnSpPr/>
          <p:nvPr/>
        </p:nvCxnSpPr>
        <p:spPr>
          <a:xfrm rot="5400000">
            <a:off x="6096000" y="-5003473"/>
            <a:ext cx="0" cy="11520000"/>
          </a:xfrm>
          <a:prstGeom prst="line">
            <a:avLst/>
          </a:prstGeom>
          <a:ln w="28575">
            <a:solidFill>
              <a:srgbClr val="2E5F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그림 10"/>
          <p:cNvPicPr>
            <a:picLocks noChangeAspect="1"/>
          </p:cNvPicPr>
          <p:nvPr/>
        </p:nvPicPr>
        <p:blipFill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3636" y="301663"/>
            <a:ext cx="2772366" cy="207012"/>
          </a:xfrm>
          <a:prstGeom prst="rect">
            <a:avLst/>
          </a:prstGeom>
        </p:spPr>
      </p:pic>
      <p:sp>
        <p:nvSpPr>
          <p:cNvPr id="15" name="직사각형 14"/>
          <p:cNvSpPr/>
          <p:nvPr/>
        </p:nvSpPr>
        <p:spPr>
          <a:xfrm>
            <a:off x="335999" y="170937"/>
            <a:ext cx="654145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400" b="1" spc="-150" dirty="0" smtClean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8. </a:t>
            </a:r>
            <a:r>
              <a:rPr lang="ko-KR" altLang="en-US" sz="2400" b="1" spc="-150" dirty="0" err="1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푸드메이커</a:t>
            </a:r>
            <a:r>
              <a:rPr lang="ko-KR" altLang="en-US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수료 후 활동 계획</a:t>
            </a:r>
          </a:p>
        </p:txBody>
      </p:sp>
      <p:sp>
        <p:nvSpPr>
          <p:cNvPr id="6" name="직사각형 5"/>
          <p:cNvSpPr/>
          <p:nvPr/>
        </p:nvSpPr>
        <p:spPr>
          <a:xfrm>
            <a:off x="1662255" y="3421009"/>
            <a:ext cx="88674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ko-KR" altLang="en-US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해당 페이지 내 사진 첨부</a:t>
            </a:r>
            <a:r>
              <a:rPr lang="en-US" altLang="ko-KR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또는 텍스트 등 자유롭게 작성해주세요</a:t>
            </a:r>
            <a:r>
              <a:rPr lang="en-US" altLang="ko-KR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endParaRPr lang="ko-KR" altLang="en-US" sz="2400" b="1" spc="-150" dirty="0">
              <a:solidFill>
                <a:srgbClr val="2E5F2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4633604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E5F2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637953" y="843686"/>
            <a:ext cx="1089414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7200" b="1" spc="-150" dirty="0" err="1" smtClean="0">
                <a:solidFill>
                  <a:srgbClr val="EEEEE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식품제조푸드메이커</a:t>
            </a:r>
            <a:r>
              <a:rPr lang="ko-KR" altLang="en-US" sz="7200" b="1" spc="-150" dirty="0" smtClean="0">
                <a:solidFill>
                  <a:srgbClr val="EEEEE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ko-KR" sz="7200" b="1" spc="-150" dirty="0" smtClean="0">
                <a:solidFill>
                  <a:srgbClr val="EEEEE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8</a:t>
            </a:r>
            <a:r>
              <a:rPr lang="ko-KR" altLang="en-US" sz="7200" b="1" spc="-150" dirty="0" smtClean="0">
                <a:solidFill>
                  <a:srgbClr val="EEEEE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기</a:t>
            </a:r>
            <a:endParaRPr lang="en-US" altLang="ko-KR" sz="7200" b="1" spc="-150" dirty="0">
              <a:solidFill>
                <a:srgbClr val="EEEEEE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r>
              <a:rPr lang="ko-KR" altLang="en-US" sz="7200" b="1" spc="-150" dirty="0">
                <a:solidFill>
                  <a:srgbClr val="EEEEE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지원자 발표자료</a:t>
            </a:r>
          </a:p>
        </p:txBody>
      </p:sp>
      <p:sp>
        <p:nvSpPr>
          <p:cNvPr id="16" name="모서리가 둥근 직사각형 15"/>
          <p:cNvSpPr/>
          <p:nvPr/>
        </p:nvSpPr>
        <p:spPr>
          <a:xfrm>
            <a:off x="637954" y="4033206"/>
            <a:ext cx="5092995" cy="637952"/>
          </a:xfrm>
          <a:prstGeom prst="roundRect">
            <a:avLst>
              <a:gd name="adj" fmla="val 48334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rgbClr val="254379"/>
              </a:solidFill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3349855" y="4089737"/>
            <a:ext cx="2251690" cy="52322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ko-KR" altLang="en-US" sz="2800" b="1" spc="-150" dirty="0" err="1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제조주방</a:t>
            </a:r>
            <a:endParaRPr lang="ko-KR" altLang="en-US" sz="2800" b="1" spc="-15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4" name="직사각형 13"/>
          <p:cNvSpPr/>
          <p:nvPr/>
        </p:nvSpPr>
        <p:spPr>
          <a:xfrm>
            <a:off x="1232670" y="4089737"/>
            <a:ext cx="1710555" cy="52322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ko-KR" altLang="en-US" sz="2800" b="1" spc="-150" dirty="0" err="1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팀명작성</a:t>
            </a:r>
            <a:endParaRPr lang="ko-KR" altLang="en-US" sz="2800" b="1" spc="-15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8" name="모서리가 둥근 직사각형 17"/>
          <p:cNvSpPr/>
          <p:nvPr/>
        </p:nvSpPr>
        <p:spPr>
          <a:xfrm rot="5400000">
            <a:off x="2977451" y="4324347"/>
            <a:ext cx="432000" cy="54000"/>
          </a:xfrm>
          <a:prstGeom prst="roundRect">
            <a:avLst>
              <a:gd name="adj" fmla="val 50000"/>
            </a:avLst>
          </a:prstGeom>
          <a:solidFill>
            <a:srgbClr val="EEEE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19" name="그림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83582" y="6296703"/>
            <a:ext cx="3276028" cy="244620"/>
          </a:xfrm>
          <a:prstGeom prst="rect">
            <a:avLst/>
          </a:prstGeom>
        </p:spPr>
      </p:pic>
      <p:grpSp>
        <p:nvGrpSpPr>
          <p:cNvPr id="26" name="그룹 25"/>
          <p:cNvGrpSpPr/>
          <p:nvPr/>
        </p:nvGrpSpPr>
        <p:grpSpPr>
          <a:xfrm>
            <a:off x="354563" y="6132797"/>
            <a:ext cx="2725085" cy="398703"/>
            <a:chOff x="301400" y="6189041"/>
            <a:chExt cx="2725085" cy="398703"/>
          </a:xfrm>
        </p:grpSpPr>
        <p:grpSp>
          <p:nvGrpSpPr>
            <p:cNvPr id="24" name="그룹 23"/>
            <p:cNvGrpSpPr/>
            <p:nvPr/>
          </p:nvGrpSpPr>
          <p:grpSpPr>
            <a:xfrm>
              <a:off x="301400" y="6269388"/>
              <a:ext cx="2270335" cy="318356"/>
              <a:chOff x="0" y="6293810"/>
              <a:chExt cx="2270335" cy="318356"/>
            </a:xfrm>
          </p:grpSpPr>
          <p:pic>
            <p:nvPicPr>
              <p:cNvPr id="22" name="그림 21"/>
              <p:cNvPicPr>
                <a:picLocks noChangeAspect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28536" r="47554" b="45698"/>
              <a:stretch/>
            </p:blipFill>
            <p:spPr>
              <a:xfrm>
                <a:off x="1139010" y="6293810"/>
                <a:ext cx="1131325" cy="318356"/>
              </a:xfrm>
              <a:prstGeom prst="rect">
                <a:avLst/>
              </a:prstGeom>
            </p:spPr>
          </p:pic>
          <p:pic>
            <p:nvPicPr>
              <p:cNvPr id="23" name="그림 22"/>
              <p:cNvPicPr>
                <a:picLocks noChangeAspect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47691" b="75282"/>
              <a:stretch/>
            </p:blipFill>
            <p:spPr>
              <a:xfrm>
                <a:off x="0" y="6306761"/>
                <a:ext cx="1128377" cy="305405"/>
              </a:xfrm>
              <a:prstGeom prst="rect">
                <a:avLst/>
              </a:prstGeom>
            </p:spPr>
          </p:pic>
        </p:grpSp>
        <p:pic>
          <p:nvPicPr>
            <p:cNvPr id="25" name="그림 24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8895" b="40131"/>
            <a:stretch/>
          </p:blipFill>
          <p:spPr>
            <a:xfrm>
              <a:off x="2582368" y="6189041"/>
              <a:ext cx="444117" cy="28621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2148265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직선 연결선 9"/>
          <p:cNvCxnSpPr/>
          <p:nvPr/>
        </p:nvCxnSpPr>
        <p:spPr>
          <a:xfrm rot="5400000">
            <a:off x="6096000" y="-5003473"/>
            <a:ext cx="0" cy="11520000"/>
          </a:xfrm>
          <a:prstGeom prst="line">
            <a:avLst/>
          </a:prstGeom>
          <a:ln w="28575">
            <a:solidFill>
              <a:srgbClr val="2E5F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그림 10"/>
          <p:cNvPicPr>
            <a:picLocks noChangeAspect="1"/>
          </p:cNvPicPr>
          <p:nvPr/>
        </p:nvPicPr>
        <p:blipFill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3636" y="301663"/>
            <a:ext cx="2772366" cy="207012"/>
          </a:xfrm>
          <a:prstGeom prst="rect">
            <a:avLst/>
          </a:prstGeom>
        </p:spPr>
      </p:pic>
      <p:sp>
        <p:nvSpPr>
          <p:cNvPr id="15" name="직사각형 14"/>
          <p:cNvSpPr/>
          <p:nvPr/>
        </p:nvSpPr>
        <p:spPr>
          <a:xfrm>
            <a:off x="336000" y="170937"/>
            <a:ext cx="31099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1. </a:t>
            </a:r>
            <a:r>
              <a:rPr lang="ko-KR" altLang="en-US" sz="2400" b="1" spc="-150" dirty="0" smtClean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지원 및 </a:t>
            </a:r>
            <a:r>
              <a:rPr lang="ko-KR" altLang="en-US" sz="2400" b="1" spc="-150" dirty="0" err="1" smtClean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창업동기</a:t>
            </a:r>
            <a:endParaRPr lang="ko-KR" altLang="en-US" sz="2400" b="1" spc="-150" dirty="0">
              <a:solidFill>
                <a:srgbClr val="2E5F2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1662255" y="3421009"/>
            <a:ext cx="88674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ko-KR" altLang="en-US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해당 페이지 내 사진 첨부</a:t>
            </a:r>
            <a:r>
              <a:rPr lang="en-US" altLang="ko-KR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또는 텍스트 등 자유롭게 작성해주세요</a:t>
            </a:r>
            <a:r>
              <a:rPr lang="en-US" altLang="ko-KR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endParaRPr lang="ko-KR" altLang="en-US" sz="2400" b="1" spc="-150" dirty="0">
              <a:solidFill>
                <a:srgbClr val="2E5F2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5428419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직선 연결선 9"/>
          <p:cNvCxnSpPr/>
          <p:nvPr/>
        </p:nvCxnSpPr>
        <p:spPr>
          <a:xfrm rot="5400000">
            <a:off x="6096000" y="-5003473"/>
            <a:ext cx="0" cy="11520000"/>
          </a:xfrm>
          <a:prstGeom prst="line">
            <a:avLst/>
          </a:prstGeom>
          <a:ln w="28575">
            <a:solidFill>
              <a:srgbClr val="2E5F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그림 10"/>
          <p:cNvPicPr>
            <a:picLocks noChangeAspect="1"/>
          </p:cNvPicPr>
          <p:nvPr/>
        </p:nvPicPr>
        <p:blipFill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3636" y="301663"/>
            <a:ext cx="2772366" cy="207012"/>
          </a:xfrm>
          <a:prstGeom prst="rect">
            <a:avLst/>
          </a:prstGeom>
        </p:spPr>
      </p:pic>
      <p:sp>
        <p:nvSpPr>
          <p:cNvPr id="15" name="직사각형 14"/>
          <p:cNvSpPr/>
          <p:nvPr/>
        </p:nvSpPr>
        <p:spPr>
          <a:xfrm>
            <a:off x="336000" y="170937"/>
            <a:ext cx="337996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2. </a:t>
            </a:r>
            <a:r>
              <a:rPr lang="ko-KR" altLang="en-US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브랜드 및 대표자 소개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B476D02-4AFA-7E4E-B1FE-8CC5B47B7429}"/>
              </a:ext>
            </a:extLst>
          </p:cNvPr>
          <p:cNvSpPr txBox="1"/>
          <p:nvPr/>
        </p:nvSpPr>
        <p:spPr>
          <a:xfrm>
            <a:off x="575352" y="1004380"/>
            <a:ext cx="105593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ko-Kore-KR" altLang="en-US" dirty="0">
                <a:solidFill>
                  <a:srgbClr val="FF0000"/>
                </a:solidFill>
              </a:rPr>
              <a:t>*</a:t>
            </a:r>
            <a:r>
              <a:rPr kumimoji="1" lang="ko-KR" altLang="en-US" dirty="0">
                <a:solidFill>
                  <a:srgbClr val="FF0000"/>
                </a:solidFill>
              </a:rPr>
              <a:t> 필수 기재사항 </a:t>
            </a:r>
            <a:r>
              <a:rPr kumimoji="1" lang="en-US" altLang="ko-KR" dirty="0">
                <a:solidFill>
                  <a:srgbClr val="FF0000"/>
                </a:solidFill>
              </a:rPr>
              <a:t>:</a:t>
            </a:r>
            <a:r>
              <a:rPr kumimoji="1" lang="ko-KR" altLang="en-US" dirty="0">
                <a:solidFill>
                  <a:srgbClr val="FF0000"/>
                </a:solidFill>
              </a:rPr>
              <a:t> 대표자 이름</a:t>
            </a:r>
            <a:r>
              <a:rPr kumimoji="1" lang="en-US" altLang="ko-KR" dirty="0">
                <a:solidFill>
                  <a:srgbClr val="FF0000"/>
                </a:solidFill>
              </a:rPr>
              <a:t>,</a:t>
            </a:r>
            <a:r>
              <a:rPr kumimoji="1" lang="ko-KR" altLang="en-US" dirty="0">
                <a:solidFill>
                  <a:srgbClr val="FF0000"/>
                </a:solidFill>
              </a:rPr>
              <a:t> 경력</a:t>
            </a:r>
            <a:r>
              <a:rPr kumimoji="1" lang="en-US" altLang="ko-KR" dirty="0">
                <a:solidFill>
                  <a:srgbClr val="FF0000"/>
                </a:solidFill>
              </a:rPr>
              <a:t>(</a:t>
            </a:r>
            <a:r>
              <a:rPr kumimoji="1" lang="ko-KR" altLang="en-US" dirty="0" smtClean="0">
                <a:solidFill>
                  <a:srgbClr val="FF0000"/>
                </a:solidFill>
              </a:rPr>
              <a:t>외식업</a:t>
            </a:r>
            <a:r>
              <a:rPr kumimoji="1" lang="en-US" altLang="ko-KR" dirty="0" smtClean="0">
                <a:solidFill>
                  <a:srgbClr val="FF0000"/>
                </a:solidFill>
              </a:rPr>
              <a:t>, </a:t>
            </a:r>
            <a:r>
              <a:rPr kumimoji="1" lang="ko-KR" altLang="en-US" dirty="0" smtClean="0">
                <a:solidFill>
                  <a:srgbClr val="FF0000"/>
                </a:solidFill>
              </a:rPr>
              <a:t>식품제조 </a:t>
            </a:r>
            <a:r>
              <a:rPr kumimoji="1" lang="ko-KR" altLang="en-US" dirty="0">
                <a:solidFill>
                  <a:srgbClr val="FF0000"/>
                </a:solidFill>
              </a:rPr>
              <a:t>관련 및 그 외 경력</a:t>
            </a:r>
            <a:r>
              <a:rPr kumimoji="1" lang="en-US" altLang="ko-KR" dirty="0">
                <a:solidFill>
                  <a:srgbClr val="FF0000"/>
                </a:solidFill>
              </a:rPr>
              <a:t>),</a:t>
            </a:r>
            <a:r>
              <a:rPr kumimoji="1" lang="ko-KR" altLang="en-US" dirty="0">
                <a:solidFill>
                  <a:srgbClr val="FF0000"/>
                </a:solidFill>
              </a:rPr>
              <a:t> 현재 소속 및 하고있는 일</a:t>
            </a:r>
            <a:endParaRPr kumimoji="1" lang="ko-Kore-KR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93476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직선 연결선 9"/>
          <p:cNvCxnSpPr/>
          <p:nvPr/>
        </p:nvCxnSpPr>
        <p:spPr>
          <a:xfrm rot="5400000">
            <a:off x="6096000" y="-5003473"/>
            <a:ext cx="0" cy="11520000"/>
          </a:xfrm>
          <a:prstGeom prst="line">
            <a:avLst/>
          </a:prstGeom>
          <a:ln w="28575">
            <a:solidFill>
              <a:srgbClr val="2E5F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그림 10"/>
          <p:cNvPicPr>
            <a:picLocks noChangeAspect="1"/>
          </p:cNvPicPr>
          <p:nvPr/>
        </p:nvPicPr>
        <p:blipFill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3636" y="301663"/>
            <a:ext cx="2772366" cy="207012"/>
          </a:xfrm>
          <a:prstGeom prst="rect">
            <a:avLst/>
          </a:prstGeom>
        </p:spPr>
      </p:pic>
      <p:sp>
        <p:nvSpPr>
          <p:cNvPr id="15" name="직사각형 14"/>
          <p:cNvSpPr/>
          <p:nvPr/>
        </p:nvSpPr>
        <p:spPr>
          <a:xfrm>
            <a:off x="336000" y="170937"/>
            <a:ext cx="337996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3. </a:t>
            </a:r>
            <a:r>
              <a:rPr lang="ko-KR" altLang="en-US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팀원 소개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1C4F7F3-653E-B241-BCEC-01C016854B67}"/>
              </a:ext>
            </a:extLst>
          </p:cNvPr>
          <p:cNvSpPr txBox="1"/>
          <p:nvPr/>
        </p:nvSpPr>
        <p:spPr>
          <a:xfrm>
            <a:off x="575352" y="1004380"/>
            <a:ext cx="103284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ko-Kore-KR" altLang="en-US" dirty="0">
                <a:solidFill>
                  <a:srgbClr val="FF0000"/>
                </a:solidFill>
              </a:rPr>
              <a:t>*</a:t>
            </a:r>
            <a:r>
              <a:rPr kumimoji="1" lang="ko-KR" altLang="en-US" dirty="0">
                <a:solidFill>
                  <a:srgbClr val="FF0000"/>
                </a:solidFill>
              </a:rPr>
              <a:t> 필수 기재사항 </a:t>
            </a:r>
            <a:r>
              <a:rPr kumimoji="1" lang="en-US" altLang="ko-KR" dirty="0">
                <a:solidFill>
                  <a:srgbClr val="FF0000"/>
                </a:solidFill>
              </a:rPr>
              <a:t>:</a:t>
            </a:r>
            <a:r>
              <a:rPr kumimoji="1" lang="ko-KR" altLang="en-US" dirty="0">
                <a:solidFill>
                  <a:srgbClr val="FF0000"/>
                </a:solidFill>
              </a:rPr>
              <a:t> 팀원 이름</a:t>
            </a:r>
            <a:r>
              <a:rPr kumimoji="1" lang="en-US" altLang="ko-KR" dirty="0">
                <a:solidFill>
                  <a:srgbClr val="FF0000"/>
                </a:solidFill>
              </a:rPr>
              <a:t>,</a:t>
            </a:r>
            <a:r>
              <a:rPr kumimoji="1" lang="ko-KR" altLang="en-US" dirty="0">
                <a:solidFill>
                  <a:srgbClr val="FF0000"/>
                </a:solidFill>
              </a:rPr>
              <a:t> 경력</a:t>
            </a:r>
            <a:r>
              <a:rPr kumimoji="1" lang="en-US" altLang="ko-KR" dirty="0">
                <a:solidFill>
                  <a:srgbClr val="FF0000"/>
                </a:solidFill>
              </a:rPr>
              <a:t>(</a:t>
            </a:r>
            <a:r>
              <a:rPr kumimoji="1" lang="ko-KR" altLang="en-US" dirty="0" smtClean="0">
                <a:solidFill>
                  <a:srgbClr val="FF0000"/>
                </a:solidFill>
              </a:rPr>
              <a:t>외식업</a:t>
            </a:r>
            <a:r>
              <a:rPr kumimoji="1" lang="en-US" altLang="ko-KR" dirty="0" smtClean="0">
                <a:solidFill>
                  <a:srgbClr val="FF0000"/>
                </a:solidFill>
              </a:rPr>
              <a:t>, </a:t>
            </a:r>
            <a:r>
              <a:rPr kumimoji="1" lang="ko-KR" altLang="en-US" dirty="0" smtClean="0">
                <a:solidFill>
                  <a:srgbClr val="FF0000"/>
                </a:solidFill>
              </a:rPr>
              <a:t>식품제조 </a:t>
            </a:r>
            <a:r>
              <a:rPr kumimoji="1" lang="ko-KR" altLang="en-US" dirty="0">
                <a:solidFill>
                  <a:srgbClr val="FF0000"/>
                </a:solidFill>
              </a:rPr>
              <a:t>관련 및 그 외 경력</a:t>
            </a:r>
            <a:r>
              <a:rPr kumimoji="1" lang="en-US" altLang="ko-KR" dirty="0">
                <a:solidFill>
                  <a:srgbClr val="FF0000"/>
                </a:solidFill>
              </a:rPr>
              <a:t>),</a:t>
            </a:r>
            <a:r>
              <a:rPr kumimoji="1" lang="ko-KR" altLang="en-US" dirty="0">
                <a:solidFill>
                  <a:srgbClr val="FF0000"/>
                </a:solidFill>
              </a:rPr>
              <a:t> 현재 소속 및 하고있는 일</a:t>
            </a:r>
            <a:endParaRPr kumimoji="1" lang="ko-Kore-KR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78170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직선 연결선 9"/>
          <p:cNvCxnSpPr/>
          <p:nvPr/>
        </p:nvCxnSpPr>
        <p:spPr>
          <a:xfrm rot="5400000">
            <a:off x="6096000" y="-5003473"/>
            <a:ext cx="0" cy="11520000"/>
          </a:xfrm>
          <a:prstGeom prst="line">
            <a:avLst/>
          </a:prstGeom>
          <a:ln w="28575">
            <a:solidFill>
              <a:srgbClr val="2E5F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그림 10"/>
          <p:cNvPicPr>
            <a:picLocks noChangeAspect="1"/>
          </p:cNvPicPr>
          <p:nvPr/>
        </p:nvPicPr>
        <p:blipFill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3636" y="301663"/>
            <a:ext cx="2772366" cy="207012"/>
          </a:xfrm>
          <a:prstGeom prst="rect">
            <a:avLst/>
          </a:prstGeom>
        </p:spPr>
      </p:pic>
      <p:sp>
        <p:nvSpPr>
          <p:cNvPr id="15" name="직사각형 14"/>
          <p:cNvSpPr/>
          <p:nvPr/>
        </p:nvSpPr>
        <p:spPr>
          <a:xfrm>
            <a:off x="336000" y="170937"/>
            <a:ext cx="337996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4. </a:t>
            </a:r>
            <a:r>
              <a:rPr lang="ko-KR" altLang="en-US" sz="2400" b="1" spc="-150" dirty="0" smtClean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제품 </a:t>
            </a:r>
            <a:r>
              <a:rPr lang="ko-KR" altLang="en-US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소개</a:t>
            </a:r>
          </a:p>
        </p:txBody>
      </p:sp>
      <p:sp>
        <p:nvSpPr>
          <p:cNvPr id="5" name="직사각형 4"/>
          <p:cNvSpPr/>
          <p:nvPr/>
        </p:nvSpPr>
        <p:spPr>
          <a:xfrm>
            <a:off x="472453" y="1004380"/>
            <a:ext cx="617327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4-1. </a:t>
            </a:r>
            <a:r>
              <a:rPr lang="ko-KR" altLang="en-US" sz="2400" b="1" spc="-150" dirty="0" smtClean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제품 컨셉</a:t>
            </a:r>
            <a:endParaRPr lang="ko-KR" altLang="en-US" sz="2000" spc="-150" dirty="0">
              <a:solidFill>
                <a:srgbClr val="2E5F2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" name="직사각형 7"/>
          <p:cNvSpPr/>
          <p:nvPr/>
        </p:nvSpPr>
        <p:spPr>
          <a:xfrm>
            <a:off x="1662255" y="3421009"/>
            <a:ext cx="88674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ko-KR" altLang="en-US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해당 페이지 내 사진 첨부</a:t>
            </a:r>
            <a:r>
              <a:rPr lang="en-US" altLang="ko-KR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또는 텍스트 등 자유롭게 작성해주세요</a:t>
            </a:r>
            <a:r>
              <a:rPr lang="en-US" altLang="ko-KR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endParaRPr lang="ko-KR" altLang="en-US" sz="2400" b="1" spc="-150" dirty="0">
              <a:solidFill>
                <a:srgbClr val="2E5F2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8667996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직선 연결선 9"/>
          <p:cNvCxnSpPr/>
          <p:nvPr/>
        </p:nvCxnSpPr>
        <p:spPr>
          <a:xfrm rot="5400000">
            <a:off x="6096000" y="-5003473"/>
            <a:ext cx="0" cy="11520000"/>
          </a:xfrm>
          <a:prstGeom prst="line">
            <a:avLst/>
          </a:prstGeom>
          <a:ln w="28575">
            <a:solidFill>
              <a:srgbClr val="2E5F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그림 10"/>
          <p:cNvPicPr>
            <a:picLocks noChangeAspect="1"/>
          </p:cNvPicPr>
          <p:nvPr/>
        </p:nvPicPr>
        <p:blipFill>
          <a:blip r:embed="rId3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3636" y="301663"/>
            <a:ext cx="2772366" cy="207012"/>
          </a:xfrm>
          <a:prstGeom prst="rect">
            <a:avLst/>
          </a:prstGeom>
        </p:spPr>
      </p:pic>
      <p:sp>
        <p:nvSpPr>
          <p:cNvPr id="15" name="직사각형 14"/>
          <p:cNvSpPr/>
          <p:nvPr/>
        </p:nvSpPr>
        <p:spPr>
          <a:xfrm>
            <a:off x="336000" y="170937"/>
            <a:ext cx="337996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4. </a:t>
            </a:r>
            <a:r>
              <a:rPr lang="ko-KR" altLang="en-US" sz="2400" b="1" spc="-150" dirty="0" smtClean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제품 </a:t>
            </a:r>
            <a:r>
              <a:rPr lang="ko-KR" altLang="en-US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소개</a:t>
            </a:r>
          </a:p>
        </p:txBody>
      </p:sp>
      <p:sp>
        <p:nvSpPr>
          <p:cNvPr id="5" name="직사각형 4"/>
          <p:cNvSpPr/>
          <p:nvPr/>
        </p:nvSpPr>
        <p:spPr>
          <a:xfrm>
            <a:off x="472453" y="1004380"/>
            <a:ext cx="587936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ko-KR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4-2. </a:t>
            </a:r>
            <a:r>
              <a:rPr lang="ko-KR" altLang="en-US" sz="2400" b="1" spc="-150" dirty="0" smtClean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제품 상세 정보</a:t>
            </a:r>
            <a:endParaRPr lang="ko-KR" altLang="en-US" sz="2400" b="1" spc="-150" dirty="0">
              <a:solidFill>
                <a:srgbClr val="2E5F2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graphicFrame>
        <p:nvGraphicFramePr>
          <p:cNvPr id="4" name="표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9028103"/>
              </p:ext>
            </p:extLst>
          </p:nvPr>
        </p:nvGraphicFramePr>
        <p:xfrm>
          <a:off x="1588117" y="1959090"/>
          <a:ext cx="8128000" cy="434378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87238">
                  <a:extLst>
                    <a:ext uri="{9D8B030D-6E8A-4147-A177-3AD203B41FA5}">
                      <a16:colId xmlns:a16="http://schemas.microsoft.com/office/drawing/2014/main" val="4053726475"/>
                    </a:ext>
                  </a:extLst>
                </a:gridCol>
                <a:gridCol w="6040762">
                  <a:extLst>
                    <a:ext uri="{9D8B030D-6E8A-4147-A177-3AD203B41FA5}">
                      <a16:colId xmlns:a16="http://schemas.microsoft.com/office/drawing/2014/main" val="334425881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제품명</a:t>
                      </a:r>
                      <a:endParaRPr lang="ko-KR" altLang="en-US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4366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용량</a:t>
                      </a:r>
                      <a:endParaRPr lang="ko-KR" altLang="en-US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28454053"/>
                  </a:ext>
                </a:extLst>
              </a:tr>
              <a:tr h="18542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식품의 유형</a:t>
                      </a:r>
                      <a:endParaRPr lang="ko-KR" altLang="en-US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>
                          <a:solidFill>
                            <a:srgbClr val="FF0000"/>
                          </a:solidFill>
                          <a:latin typeface="+mj-lt"/>
                        </a:rPr>
                        <a:t>예</a:t>
                      </a:r>
                      <a:r>
                        <a:rPr lang="en-US" altLang="ko-KR" dirty="0" smtClean="0">
                          <a:solidFill>
                            <a:srgbClr val="FF0000"/>
                          </a:solidFill>
                          <a:latin typeface="+mj-lt"/>
                        </a:rPr>
                        <a:t>) </a:t>
                      </a:r>
                      <a:r>
                        <a:rPr lang="ko-KR" altLang="en-US" dirty="0" err="1" smtClean="0">
                          <a:solidFill>
                            <a:srgbClr val="FF0000"/>
                          </a:solidFill>
                          <a:latin typeface="+mj-lt"/>
                        </a:rPr>
                        <a:t>소스류</a:t>
                      </a:r>
                      <a:r>
                        <a:rPr lang="en-US" altLang="ko-KR" dirty="0" smtClean="0">
                          <a:solidFill>
                            <a:srgbClr val="FF0000"/>
                          </a:solidFill>
                          <a:latin typeface="+mj-lt"/>
                        </a:rPr>
                        <a:t>, </a:t>
                      </a:r>
                      <a:r>
                        <a:rPr lang="ko-KR" altLang="en-US" dirty="0" smtClean="0">
                          <a:solidFill>
                            <a:srgbClr val="FF0000"/>
                          </a:solidFill>
                          <a:latin typeface="+mj-lt"/>
                        </a:rPr>
                        <a:t>기타수산물가공품</a:t>
                      </a:r>
                      <a:r>
                        <a:rPr lang="en-US" altLang="ko-KR" dirty="0" smtClean="0">
                          <a:solidFill>
                            <a:srgbClr val="FF0000"/>
                          </a:solidFill>
                          <a:latin typeface="+mj-lt"/>
                        </a:rPr>
                        <a:t>, </a:t>
                      </a:r>
                      <a:r>
                        <a:rPr lang="ko-KR" altLang="en-US" dirty="0" smtClean="0">
                          <a:solidFill>
                            <a:srgbClr val="FF0000"/>
                          </a:solidFill>
                          <a:latin typeface="+mj-lt"/>
                        </a:rPr>
                        <a:t>즉석조리식품 등</a:t>
                      </a:r>
                      <a:endParaRPr lang="ko-KR" altLang="en-US" dirty="0">
                        <a:solidFill>
                          <a:srgbClr val="FF0000"/>
                        </a:solidFill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16220637"/>
                  </a:ext>
                </a:extLst>
              </a:tr>
              <a:tr h="18542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>
                          <a:latin typeface="+mj-lt"/>
                        </a:rPr>
                        <a:t>HACCP</a:t>
                      </a:r>
                      <a:r>
                        <a:rPr lang="en-US" altLang="ko-KR" baseline="0" dirty="0" smtClean="0">
                          <a:latin typeface="+mj-lt"/>
                        </a:rPr>
                        <a:t> </a:t>
                      </a:r>
                    </a:p>
                    <a:p>
                      <a:pPr algn="ctr" latinLnBrk="1"/>
                      <a:r>
                        <a:rPr lang="ko-KR" altLang="en-US" baseline="0" dirty="0" err="1" smtClean="0">
                          <a:latin typeface="+mj-lt"/>
                        </a:rPr>
                        <a:t>의무적용</a:t>
                      </a:r>
                      <a:r>
                        <a:rPr lang="ko-KR" altLang="en-US" baseline="0" dirty="0" smtClean="0">
                          <a:latin typeface="+mj-lt"/>
                        </a:rPr>
                        <a:t> 여부</a:t>
                      </a:r>
                      <a:endParaRPr lang="ko-KR" altLang="en-US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>
                          <a:solidFill>
                            <a:srgbClr val="FF0000"/>
                          </a:solidFill>
                          <a:latin typeface="+mj-lt"/>
                        </a:rPr>
                        <a:t>HACCP </a:t>
                      </a:r>
                      <a:r>
                        <a:rPr lang="ko-KR" altLang="en-US" dirty="0" err="1" smtClean="0">
                          <a:solidFill>
                            <a:srgbClr val="FF0000"/>
                          </a:solidFill>
                          <a:latin typeface="+mj-lt"/>
                        </a:rPr>
                        <a:t>의무적용</a:t>
                      </a:r>
                      <a:r>
                        <a:rPr lang="ko-KR" altLang="en-US" dirty="0" smtClean="0">
                          <a:solidFill>
                            <a:srgbClr val="FF0000"/>
                          </a:solidFill>
                          <a:latin typeface="+mj-lt"/>
                        </a:rPr>
                        <a:t> 여부 </a:t>
                      </a:r>
                      <a:r>
                        <a:rPr lang="ko-KR" altLang="en-US" dirty="0" smtClean="0">
                          <a:solidFill>
                            <a:srgbClr val="FF0000"/>
                          </a:solidFill>
                          <a:latin typeface="+mj-lt"/>
                        </a:rPr>
                        <a:t>기입</a:t>
                      </a:r>
                      <a:endParaRPr lang="ko-KR" altLang="en-US" dirty="0">
                        <a:solidFill>
                          <a:srgbClr val="FF0000"/>
                        </a:solidFill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97746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유통기한</a:t>
                      </a:r>
                      <a:endParaRPr lang="ko-KR" altLang="en-US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669079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23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dirty="0" smtClean="0"/>
                        <a:t>보관</a:t>
                      </a:r>
                      <a:r>
                        <a:rPr lang="en-US" altLang="ko-KR" sz="1801" kern="1200" dirty="0" smtClean="0">
                          <a:effectLst/>
                        </a:rPr>
                        <a:t>·</a:t>
                      </a:r>
                      <a:r>
                        <a:rPr lang="ko-KR" altLang="en-US" sz="1801" kern="1200" dirty="0" err="1" smtClean="0">
                          <a:effectLst/>
                        </a:rPr>
                        <a:t>유통방법</a:t>
                      </a:r>
                      <a:endParaRPr lang="en-US" altLang="ko-KR" sz="1801" kern="1200" dirty="0" smtClean="0">
                        <a:solidFill>
                          <a:schemeClr val="dk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>
                          <a:solidFill>
                            <a:srgbClr val="FF0000"/>
                          </a:solidFill>
                          <a:latin typeface="+mj-lt"/>
                        </a:rPr>
                        <a:t>예</a:t>
                      </a:r>
                      <a:r>
                        <a:rPr lang="en-US" altLang="ko-KR" dirty="0" smtClean="0">
                          <a:solidFill>
                            <a:srgbClr val="FF0000"/>
                          </a:solidFill>
                          <a:latin typeface="+mj-lt"/>
                        </a:rPr>
                        <a:t>) </a:t>
                      </a:r>
                      <a:r>
                        <a:rPr lang="ko-KR" altLang="en-US" dirty="0" smtClean="0">
                          <a:solidFill>
                            <a:srgbClr val="FF0000"/>
                          </a:solidFill>
                          <a:latin typeface="+mj-lt"/>
                        </a:rPr>
                        <a:t>냉장 </a:t>
                      </a:r>
                      <a:r>
                        <a:rPr lang="en-US" altLang="ko-KR" dirty="0" smtClean="0">
                          <a:solidFill>
                            <a:srgbClr val="FF0000"/>
                          </a:solidFill>
                          <a:latin typeface="+mj-lt"/>
                        </a:rPr>
                        <a:t>/ </a:t>
                      </a:r>
                      <a:r>
                        <a:rPr lang="ko-KR" altLang="en-US" dirty="0" smtClean="0">
                          <a:solidFill>
                            <a:srgbClr val="FF0000"/>
                          </a:solidFill>
                          <a:latin typeface="+mj-lt"/>
                        </a:rPr>
                        <a:t>냉동 </a:t>
                      </a:r>
                      <a:r>
                        <a:rPr lang="en-US" altLang="ko-KR" dirty="0" smtClean="0">
                          <a:solidFill>
                            <a:srgbClr val="FF0000"/>
                          </a:solidFill>
                          <a:latin typeface="+mj-lt"/>
                        </a:rPr>
                        <a:t>/ </a:t>
                      </a:r>
                      <a:r>
                        <a:rPr lang="ko-KR" altLang="en-US" dirty="0" smtClean="0">
                          <a:solidFill>
                            <a:srgbClr val="FF0000"/>
                          </a:solidFill>
                          <a:latin typeface="+mj-lt"/>
                        </a:rPr>
                        <a:t>실온 등</a:t>
                      </a:r>
                      <a:endParaRPr lang="ko-KR" altLang="en-US" dirty="0">
                        <a:solidFill>
                          <a:srgbClr val="FF0000"/>
                        </a:solidFill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2125629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포장 재질</a:t>
                      </a:r>
                      <a:endParaRPr lang="ko-KR" altLang="en-US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>
                          <a:solidFill>
                            <a:srgbClr val="FF0000"/>
                          </a:solidFill>
                          <a:latin typeface="+mj-lt"/>
                        </a:rPr>
                        <a:t>예</a:t>
                      </a:r>
                      <a:r>
                        <a:rPr lang="en-US" altLang="ko-KR" dirty="0" smtClean="0">
                          <a:solidFill>
                            <a:srgbClr val="FF0000"/>
                          </a:solidFill>
                          <a:latin typeface="+mj-lt"/>
                        </a:rPr>
                        <a:t>) </a:t>
                      </a:r>
                      <a:r>
                        <a:rPr lang="ko-KR" altLang="en-US" dirty="0" smtClean="0">
                          <a:solidFill>
                            <a:srgbClr val="FF0000"/>
                          </a:solidFill>
                          <a:latin typeface="+mj-lt"/>
                        </a:rPr>
                        <a:t>용기</a:t>
                      </a:r>
                      <a:r>
                        <a:rPr lang="en-US" altLang="ko-KR" dirty="0" smtClean="0">
                          <a:solidFill>
                            <a:srgbClr val="FF0000"/>
                          </a:solidFill>
                          <a:latin typeface="+mj-lt"/>
                        </a:rPr>
                        <a:t>-PET</a:t>
                      </a:r>
                      <a:r>
                        <a:rPr lang="en-US" altLang="ko-KR" baseline="0" dirty="0" smtClean="0">
                          <a:solidFill>
                            <a:srgbClr val="FF0000"/>
                          </a:solidFill>
                          <a:latin typeface="+mj-lt"/>
                        </a:rPr>
                        <a:t> / </a:t>
                      </a:r>
                      <a:r>
                        <a:rPr lang="ko-KR" altLang="en-US" baseline="0" dirty="0" smtClean="0">
                          <a:solidFill>
                            <a:srgbClr val="FF0000"/>
                          </a:solidFill>
                          <a:latin typeface="+mj-lt"/>
                        </a:rPr>
                        <a:t>뚜껑</a:t>
                      </a:r>
                      <a:r>
                        <a:rPr lang="en-US" altLang="ko-KR" baseline="0" dirty="0" smtClean="0">
                          <a:solidFill>
                            <a:srgbClr val="FF0000"/>
                          </a:solidFill>
                          <a:latin typeface="+mj-lt"/>
                        </a:rPr>
                        <a:t>-</a:t>
                      </a:r>
                      <a:r>
                        <a:rPr lang="ko-KR" altLang="en-US" baseline="0" dirty="0" smtClean="0">
                          <a:solidFill>
                            <a:srgbClr val="FF0000"/>
                          </a:solidFill>
                          <a:latin typeface="+mj-lt"/>
                        </a:rPr>
                        <a:t>철</a:t>
                      </a:r>
                      <a:endParaRPr lang="ko-KR" altLang="en-US" dirty="0">
                        <a:solidFill>
                          <a:srgbClr val="FF0000"/>
                        </a:solidFill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8502956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포장 방법</a:t>
                      </a:r>
                      <a:endParaRPr lang="ko-KR" altLang="en-US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>
                          <a:solidFill>
                            <a:srgbClr val="FF0000"/>
                          </a:solidFill>
                          <a:latin typeface="+mj-lt"/>
                        </a:rPr>
                        <a:t>예</a:t>
                      </a:r>
                      <a:r>
                        <a:rPr lang="en-US" altLang="ko-KR" dirty="0" smtClean="0">
                          <a:solidFill>
                            <a:srgbClr val="FF0000"/>
                          </a:solidFill>
                          <a:latin typeface="+mj-lt"/>
                        </a:rPr>
                        <a:t>) </a:t>
                      </a:r>
                      <a:r>
                        <a:rPr lang="ko-KR" altLang="en-US" dirty="0" smtClean="0">
                          <a:solidFill>
                            <a:srgbClr val="FF0000"/>
                          </a:solidFill>
                          <a:latin typeface="+mj-lt"/>
                        </a:rPr>
                        <a:t>밀봉 </a:t>
                      </a:r>
                      <a:r>
                        <a:rPr lang="en-US" altLang="ko-KR" dirty="0" smtClean="0">
                          <a:solidFill>
                            <a:srgbClr val="FF0000"/>
                          </a:solidFill>
                          <a:latin typeface="+mj-lt"/>
                        </a:rPr>
                        <a:t>/ </a:t>
                      </a:r>
                      <a:r>
                        <a:rPr lang="ko-KR" altLang="en-US" dirty="0" err="1" smtClean="0">
                          <a:solidFill>
                            <a:srgbClr val="FF0000"/>
                          </a:solidFill>
                          <a:latin typeface="+mj-lt"/>
                        </a:rPr>
                        <a:t>병입</a:t>
                      </a:r>
                      <a:r>
                        <a:rPr lang="ko-KR" altLang="en-US" dirty="0" smtClean="0">
                          <a:solidFill>
                            <a:srgbClr val="FF0000"/>
                          </a:solidFill>
                          <a:latin typeface="+mj-lt"/>
                        </a:rPr>
                        <a:t> 등</a:t>
                      </a:r>
                      <a:endParaRPr lang="ko-KR" altLang="en-US" dirty="0">
                        <a:solidFill>
                          <a:srgbClr val="FF0000"/>
                        </a:solidFill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38440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용도 용법</a:t>
                      </a:r>
                      <a:endParaRPr lang="ko-KR" altLang="en-US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403451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성상</a:t>
                      </a:r>
                      <a:endParaRPr lang="ko-KR" altLang="en-US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6894747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가격</a:t>
                      </a:r>
                      <a:endParaRPr lang="ko-KR" altLang="en-US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220922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516316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직선 연결선 9"/>
          <p:cNvCxnSpPr/>
          <p:nvPr/>
        </p:nvCxnSpPr>
        <p:spPr>
          <a:xfrm rot="5400000">
            <a:off x="6096000" y="-5003473"/>
            <a:ext cx="0" cy="11520000"/>
          </a:xfrm>
          <a:prstGeom prst="line">
            <a:avLst/>
          </a:prstGeom>
          <a:ln w="28575">
            <a:solidFill>
              <a:srgbClr val="2E5F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그림 10"/>
          <p:cNvPicPr>
            <a:picLocks noChangeAspect="1"/>
          </p:cNvPicPr>
          <p:nvPr/>
        </p:nvPicPr>
        <p:blipFill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3636" y="301663"/>
            <a:ext cx="2772366" cy="207012"/>
          </a:xfrm>
          <a:prstGeom prst="rect">
            <a:avLst/>
          </a:prstGeom>
        </p:spPr>
      </p:pic>
      <p:sp>
        <p:nvSpPr>
          <p:cNvPr id="15" name="직사각형 14"/>
          <p:cNvSpPr/>
          <p:nvPr/>
        </p:nvSpPr>
        <p:spPr>
          <a:xfrm>
            <a:off x="336000" y="170937"/>
            <a:ext cx="337996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4. </a:t>
            </a:r>
            <a:r>
              <a:rPr lang="ko-KR" altLang="en-US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메뉴 소개</a:t>
            </a:r>
          </a:p>
        </p:txBody>
      </p:sp>
      <p:sp>
        <p:nvSpPr>
          <p:cNvPr id="5" name="직사각형 4"/>
          <p:cNvSpPr/>
          <p:nvPr/>
        </p:nvSpPr>
        <p:spPr>
          <a:xfrm>
            <a:off x="472453" y="1004380"/>
            <a:ext cx="568341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ko-KR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4-3. </a:t>
            </a:r>
            <a:r>
              <a:rPr lang="ko-KR" altLang="en-US" sz="2400" b="1" spc="-150" dirty="0" smtClean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제품의 </a:t>
            </a:r>
            <a:r>
              <a:rPr lang="ko-KR" altLang="en-US" sz="2400" b="1" spc="-150" dirty="0" err="1" smtClean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차별점</a:t>
            </a:r>
            <a:endParaRPr lang="ko-KR" altLang="en-US" sz="2000" spc="-150" dirty="0">
              <a:solidFill>
                <a:srgbClr val="2E5F23"/>
              </a:solidFill>
              <a:latin typeface="맑은 고딕" panose="020B0503020000020004" pitchFamily="50" charset="-127"/>
            </a:endParaRPr>
          </a:p>
          <a:p>
            <a:endParaRPr lang="ko-KR" altLang="en-US" sz="2400" b="1" spc="-150" dirty="0">
              <a:solidFill>
                <a:srgbClr val="2E5F2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1662255" y="3421009"/>
            <a:ext cx="88674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ko-KR" altLang="en-US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해당 페이지 내 사진 첨부</a:t>
            </a:r>
            <a:r>
              <a:rPr lang="en-US" altLang="ko-KR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또는 텍스트 등 자유롭게 작성해주세요</a:t>
            </a:r>
            <a:r>
              <a:rPr lang="en-US" altLang="ko-KR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endParaRPr lang="ko-KR" altLang="en-US" sz="2400" b="1" spc="-150" dirty="0">
              <a:solidFill>
                <a:srgbClr val="2E5F2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7190309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직선 연결선 9"/>
          <p:cNvCxnSpPr/>
          <p:nvPr/>
        </p:nvCxnSpPr>
        <p:spPr>
          <a:xfrm rot="5400000">
            <a:off x="6096000" y="-5003473"/>
            <a:ext cx="0" cy="11520000"/>
          </a:xfrm>
          <a:prstGeom prst="line">
            <a:avLst/>
          </a:prstGeom>
          <a:ln w="28575">
            <a:solidFill>
              <a:srgbClr val="2E5F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그림 10"/>
          <p:cNvPicPr>
            <a:picLocks noChangeAspect="1"/>
          </p:cNvPicPr>
          <p:nvPr/>
        </p:nvPicPr>
        <p:blipFill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3636" y="301663"/>
            <a:ext cx="2772366" cy="207012"/>
          </a:xfrm>
          <a:prstGeom prst="rect">
            <a:avLst/>
          </a:prstGeom>
        </p:spPr>
      </p:pic>
      <p:sp>
        <p:nvSpPr>
          <p:cNvPr id="15" name="직사각형 14"/>
          <p:cNvSpPr/>
          <p:nvPr/>
        </p:nvSpPr>
        <p:spPr>
          <a:xfrm>
            <a:off x="336000" y="170937"/>
            <a:ext cx="337996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4. </a:t>
            </a:r>
            <a:r>
              <a:rPr lang="ko-KR" altLang="en-US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메뉴 소개</a:t>
            </a:r>
          </a:p>
        </p:txBody>
      </p:sp>
      <p:sp>
        <p:nvSpPr>
          <p:cNvPr id="5" name="직사각형 4"/>
          <p:cNvSpPr/>
          <p:nvPr/>
        </p:nvSpPr>
        <p:spPr>
          <a:xfrm>
            <a:off x="472453" y="1004380"/>
            <a:ext cx="568341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ko-KR" sz="2400" b="1" spc="-150" dirty="0" smtClean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4-4. </a:t>
            </a:r>
            <a:r>
              <a:rPr lang="ko-KR" altLang="en-US" sz="2400" b="1" spc="-150" dirty="0" smtClean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제품의 시장성</a:t>
            </a:r>
            <a:endParaRPr lang="ko-KR" altLang="en-US" sz="2400" b="1" spc="-150" dirty="0">
              <a:solidFill>
                <a:srgbClr val="2E5F2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" name="직사각형 7"/>
          <p:cNvSpPr/>
          <p:nvPr/>
        </p:nvSpPr>
        <p:spPr>
          <a:xfrm>
            <a:off x="1662255" y="3421009"/>
            <a:ext cx="88674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ko-KR" altLang="en-US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해당 페이지 내 사진 첨부</a:t>
            </a:r>
            <a:r>
              <a:rPr lang="en-US" altLang="ko-KR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또는 텍스트 등 자유롭게 작성해주세요</a:t>
            </a:r>
            <a:r>
              <a:rPr lang="en-US" altLang="ko-KR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endParaRPr lang="ko-KR" altLang="en-US" sz="2400" b="1" spc="-150" dirty="0">
              <a:solidFill>
                <a:srgbClr val="2E5F2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24285532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TM03457444[[fn=기본]]</Template>
  <TotalTime>487</TotalTime>
  <Words>540</Words>
  <Application>Microsoft Office PowerPoint</Application>
  <PresentationFormat>와이드스크린</PresentationFormat>
  <Paragraphs>78</Paragraphs>
  <Slides>14</Slides>
  <Notes>2</Notes>
  <HiddenSlides>0</HiddenSlides>
  <MMClips>0</MMClips>
  <ScaleCrop>false</ScaleCrop>
  <HeadingPairs>
    <vt:vector size="6" baseType="variant">
      <vt:variant>
        <vt:lpstr>사용한 글꼴</vt:lpstr>
      </vt:variant>
      <vt:variant>
        <vt:i4>2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14</vt:i4>
      </vt:variant>
    </vt:vector>
  </HeadingPairs>
  <TitlesOfParts>
    <vt:vector size="17" baseType="lpstr">
      <vt:lpstr>맑은 고딕</vt:lpstr>
      <vt:lpstr>Arial</vt:lpstr>
      <vt:lpstr>Office 테마</vt:lpstr>
      <vt:lpstr>발표 자료 작성 지침서 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CNTT</dc:creator>
  <cp:lastModifiedBy>SBA</cp:lastModifiedBy>
  <cp:revision>31</cp:revision>
  <dcterms:created xsi:type="dcterms:W3CDTF">2022-04-01T08:47:59Z</dcterms:created>
  <dcterms:modified xsi:type="dcterms:W3CDTF">2024-04-19T01:36:33Z</dcterms:modified>
</cp:coreProperties>
</file>