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5" r:id="rId3"/>
    <p:sldId id="26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3" pos="119" userDrawn="1">
          <p15:clr>
            <a:srgbClr val="A4A3A4"/>
          </p15:clr>
        </p15:guide>
        <p15:guide id="4" pos="4201" userDrawn="1">
          <p15:clr>
            <a:srgbClr val="A4A3A4"/>
          </p15:clr>
        </p15:guide>
        <p15:guide id="5" orient="horz" pos="602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52"/>
    <a:srgbClr val="007CC7"/>
    <a:srgbClr val="C6024F"/>
    <a:srgbClr val="CC0251"/>
    <a:srgbClr val="CC1D62"/>
    <a:srgbClr val="717171"/>
    <a:srgbClr val="FFCDE0"/>
    <a:srgbClr val="EB6100"/>
    <a:srgbClr val="008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5388" autoAdjust="0"/>
  </p:normalViewPr>
  <p:slideViewPr>
    <p:cSldViewPr snapToGrid="0" showGuides="1">
      <p:cViewPr varScale="1">
        <p:scale>
          <a:sx n="71" d="100"/>
          <a:sy n="71" d="100"/>
        </p:scale>
        <p:origin x="2900" y="48"/>
      </p:cViewPr>
      <p:guideLst>
        <p:guide orient="horz" pos="3120"/>
        <p:guide pos="119"/>
        <p:guide pos="4201"/>
        <p:guide orient="horz" pos="602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6BD1-253D-4AD0-96AE-F34F39F9C679}" type="datetimeFigureOut">
              <a:rPr lang="ko-KR" altLang="en-US" smtClean="0"/>
              <a:t>2024-02-24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C9B36-8DCE-4580-B935-A0F90A6F4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552018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FA32B-B4FD-4F88-8AEB-819DC24F67B1}" type="datetimeFigureOut">
              <a:rPr lang="ko-KR" altLang="en-US" smtClean="0"/>
              <a:t>2024-02-24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A45B7-6FAE-45AF-A635-73747E62C8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352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1185-A1A8-42C3-8E8F-51AB362BA7F3}" type="datetime1">
              <a:rPr lang="ko-KR" altLang="en-US" smtClean="0"/>
              <a:t>2024-02-24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888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4" name="직사각형 3"/>
          <p:cNvSpPr/>
          <p:nvPr userDrawn="1"/>
        </p:nvSpPr>
        <p:spPr>
          <a:xfrm>
            <a:off x="1927860" y="1186089"/>
            <a:ext cx="4846320" cy="228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 fontAlgn="base">
              <a:lnSpc>
                <a:spcPct val="150000"/>
              </a:lnSpc>
              <a:defRPr/>
            </a:pPr>
            <a:r>
              <a:rPr lang="en-US" altLang="ko-KR" sz="700" b="0" u="sng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※ </a:t>
            </a:r>
            <a:r>
              <a:rPr lang="ko-KR" altLang="en-US" sz="700" b="0" u="sng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예시로 기입된 내용은 </a:t>
            </a:r>
            <a:r>
              <a:rPr lang="ko-KR" altLang="en-US" sz="700" b="1" u="sng" kern="0" dirty="0">
                <a:solidFill>
                  <a:srgbClr val="C00000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삭제 후</a:t>
            </a:r>
            <a:r>
              <a:rPr lang="ko-KR" altLang="en-US" sz="700" b="0" u="sng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 작성 부탁드립니다</a:t>
            </a:r>
            <a:r>
              <a:rPr lang="en-US" altLang="ko-KR" sz="700" b="0" u="sng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. </a:t>
            </a:r>
            <a:endParaRPr lang="ko-KR" altLang="en-US" sz="700" b="0" u="sng" kern="0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FBF43ED-251F-43F1-9753-1A81B183829D}"/>
              </a:ext>
            </a:extLst>
          </p:cNvPr>
          <p:cNvSpPr/>
          <p:nvPr userDrawn="1"/>
        </p:nvSpPr>
        <p:spPr>
          <a:xfrm>
            <a:off x="427037" y="481583"/>
            <a:ext cx="6003925" cy="574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 fontAlgn="base">
              <a:lnSpc>
                <a:spcPct val="150000"/>
              </a:lnSpc>
              <a:defRPr/>
            </a:pPr>
            <a:r>
              <a:rPr lang="ko-KR" altLang="en-US" sz="2400" b="1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한솔그룹 </a:t>
            </a:r>
            <a:r>
              <a:rPr lang="ko-KR" altLang="en-US" sz="2400" b="1" kern="0" dirty="0">
                <a:solidFill>
                  <a:srgbClr val="007CC7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대학생 서포터즈 </a:t>
            </a:r>
            <a:r>
              <a:rPr lang="en-US" altLang="ko-KR" sz="2400" b="1" kern="0" dirty="0">
                <a:solidFill>
                  <a:srgbClr val="007CC7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1</a:t>
            </a:r>
            <a:r>
              <a:rPr lang="ko-KR" altLang="en-US" sz="2400" b="1" kern="0" dirty="0">
                <a:solidFill>
                  <a:srgbClr val="007CC7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기</a:t>
            </a:r>
            <a:r>
              <a:rPr lang="ko-KR" altLang="en-US" sz="2400" b="1" kern="0" dirty="0">
                <a:solidFill>
                  <a:srgbClr val="C6024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400" b="1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지원서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1DA993F-C540-FCB8-A9FC-D8AB6E062462}"/>
              </a:ext>
            </a:extLst>
          </p:cNvPr>
          <p:cNvSpPr/>
          <p:nvPr userDrawn="1"/>
        </p:nvSpPr>
        <p:spPr>
          <a:xfrm>
            <a:off x="1927860" y="1361530"/>
            <a:ext cx="4846320" cy="228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 fontAlgn="base">
              <a:lnSpc>
                <a:spcPct val="150000"/>
              </a:lnSpc>
              <a:defRPr/>
            </a:pPr>
            <a:r>
              <a:rPr lang="en-US" altLang="ko-KR" sz="700" b="0" u="sng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※ </a:t>
            </a:r>
            <a:r>
              <a:rPr lang="ko-KR" altLang="en-US" sz="700" b="0" u="sng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상기 모든 내용은 </a:t>
            </a:r>
            <a:r>
              <a:rPr lang="en-US" altLang="ko-KR" sz="700" b="1" u="sng" kern="0" dirty="0">
                <a:solidFill>
                  <a:srgbClr val="C00000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24</a:t>
            </a:r>
            <a:r>
              <a:rPr lang="ko-KR" altLang="en-US" sz="700" b="1" u="sng" kern="0" dirty="0">
                <a:solidFill>
                  <a:srgbClr val="C00000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년도 </a:t>
            </a:r>
            <a:r>
              <a:rPr lang="en-US" altLang="ko-KR" sz="700" b="1" u="sng" kern="0" dirty="0">
                <a:solidFill>
                  <a:srgbClr val="C00000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1</a:t>
            </a:r>
            <a:r>
              <a:rPr lang="ko-KR" altLang="en-US" sz="700" b="1" u="sng" kern="0" dirty="0">
                <a:solidFill>
                  <a:srgbClr val="C00000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학기 현 상태 기준</a:t>
            </a:r>
            <a:r>
              <a:rPr lang="ko-KR" altLang="en-US" sz="700" b="0" u="sng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으로 기재</a:t>
            </a:r>
            <a:r>
              <a:rPr lang="en-US" altLang="ko-KR" sz="700" b="0" u="sng" kern="0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cs typeface="+mn-cs"/>
              </a:rPr>
              <a:t>.</a:t>
            </a:r>
            <a:endParaRPr lang="ko-KR" altLang="en-US" sz="700" b="0" u="sng" kern="0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9130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656964363"/>
              </p:ext>
            </p:extLst>
          </p:nvPr>
        </p:nvGraphicFramePr>
        <p:xfrm>
          <a:off x="188912" y="680211"/>
          <a:ext cx="6480175" cy="9056456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val="2055837815"/>
                    </a:ext>
                  </a:extLst>
                </a:gridCol>
              </a:tblGrid>
              <a:tr h="414663">
                <a:tc>
                  <a:txBody>
                    <a:bodyPr/>
                    <a:lstStyle/>
                    <a:p>
                      <a:pPr marL="0" marR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1.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본인을 어필할 수 있는 사진 한 장을 첨부하고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,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자유 형식으로 자기소개를 작성해 주세요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.</a:t>
                      </a:r>
                      <a:b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</a:b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                                         </a:t>
                      </a: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사진은 인물 사진이 아니어도 무방합니다</a:t>
                      </a: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. </a:t>
                      </a:r>
                      <a:r>
                        <a:rPr lang="ko-KR" altLang="en-US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내용은 공백 포함 </a:t>
                      </a: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500</a:t>
                      </a:r>
                      <a:r>
                        <a:rPr lang="ko-KR" altLang="en-US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자 이내를 권장합니다</a:t>
                      </a: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100" b="0" kern="0" spc="-100" baseline="0" dirty="0">
                        <a:solidFill>
                          <a:schemeClr val="bg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6431" marR="46431" marT="30954" marB="309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012228"/>
                  </a:ext>
                </a:extLst>
              </a:tr>
              <a:tr h="5013521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사진 삽입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</a:p>
                  </a:txBody>
                  <a:tcPr marL="43851" marR="43851" marT="12124" marB="12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50781"/>
                  </a:ext>
                </a:extLst>
              </a:tr>
              <a:tr h="361526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3851" marR="43851" marT="12124" marB="121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199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361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23D8D990-B147-C952-DF5C-8003206E2834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1307249"/>
              </p:ext>
            </p:extLst>
          </p:nvPr>
        </p:nvGraphicFramePr>
        <p:xfrm>
          <a:off x="188911" y="5131620"/>
          <a:ext cx="6480175" cy="4613513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val="2055837815"/>
                    </a:ext>
                  </a:extLst>
                </a:gridCol>
              </a:tblGrid>
              <a:tr h="589095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3.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한솔그룹 대학생 서포터즈 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1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기로 선발된다면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제작하고 싶은 콘텐츠 또는 참여하고 싶은 프로그램을    </a:t>
                      </a:r>
                      <a:endParaRPr lang="en-US" altLang="ko-KR" sz="1200" b="1" kern="0" spc="-100" baseline="0" dirty="0">
                        <a:solidFill>
                          <a:schemeClr val="bg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  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포함하여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어떤 활동을 통해 성장하고 </a:t>
                      </a:r>
                      <a:r>
                        <a:rPr lang="ko-KR" altLang="en-US" sz="1200" b="1" kern="0" spc="-100" baseline="0" dirty="0" err="1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싶은지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자유롭게 작성해 주세요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0" marR="0" lvl="0" indent="0" algn="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해당 문항에는 이미지 삽입도 가능하며</a:t>
                      </a: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텍스트의 경우 공백 포함 </a:t>
                      </a: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1,000</a:t>
                      </a:r>
                      <a:r>
                        <a:rPr lang="ko-KR" altLang="en-US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자 이내를 권장합니다</a:t>
                      </a: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100" b="0" kern="0" spc="-100" baseline="0" dirty="0">
                        <a:solidFill>
                          <a:schemeClr val="bg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6431" marR="46431" marT="30954" marB="309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012228"/>
                  </a:ext>
                </a:extLst>
              </a:tr>
              <a:tr h="4018205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05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3851" marR="43851" marT="12124" marB="12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50781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51995569"/>
              </p:ext>
            </p:extLst>
          </p:nvPr>
        </p:nvGraphicFramePr>
        <p:xfrm>
          <a:off x="188912" y="680211"/>
          <a:ext cx="6480175" cy="4281256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val="2055837815"/>
                    </a:ext>
                  </a:extLst>
                </a:gridCol>
              </a:tblGrid>
              <a:tr h="439187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2.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한솔그룹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대학생 서포터즈 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1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기에 지원한 동기와 본인이 선발되어야 하는 이유에 대해 서포터즈로</a:t>
                      </a:r>
                      <a:endParaRPr lang="en-US" altLang="ko-KR" sz="1200" b="1" kern="0" spc="-100" baseline="0" dirty="0">
                        <a:solidFill>
                          <a:schemeClr val="bg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 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활동하면서 기여할 수 있는 나만의 경쟁력을 포함하여 자유롭게 작성해 주세요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.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  <a:endParaRPr lang="en-US" altLang="ko-KR" sz="1200" b="1" kern="0" spc="-100" baseline="0" dirty="0">
                        <a:solidFill>
                          <a:schemeClr val="bg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indent="0" algn="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공백 포함 </a:t>
                      </a: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1,000</a:t>
                      </a:r>
                      <a:r>
                        <a:rPr lang="ko-KR" altLang="en-US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자 이내를 권장합니다</a:t>
                      </a:r>
                      <a:r>
                        <a:rPr lang="en-US" altLang="ko-KR" sz="1100" b="0" kern="0" spc="-100" baseline="0" dirty="0">
                          <a:solidFill>
                            <a:schemeClr val="bg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100" b="0" kern="0" spc="-100" baseline="0" dirty="0">
                        <a:solidFill>
                          <a:schemeClr val="bg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6431" marR="46431" marT="30954" marB="309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012228"/>
                  </a:ext>
                </a:extLst>
              </a:tr>
              <a:tr h="368594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05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3851" marR="43851" marT="12124" marB="12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50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357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9996-A0D3-4B06-AE49-BF6B29FF0711}" type="datetime1">
              <a:rPr lang="ko-KR" altLang="en-US" smtClean="0"/>
              <a:t>2024-02-24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7192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ABE3-2C6C-4EAE-8F0C-BBD321B7D8F8}" type="datetime1">
              <a:rPr lang="ko-KR" altLang="en-US" smtClean="0"/>
              <a:t>2024-02-24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546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7EC0-7767-49AC-B067-456432CE8A3B}" type="datetime1">
              <a:rPr lang="ko-KR" altLang="en-US" smtClean="0"/>
              <a:t>2024-02-24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7053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B9D8-AA07-4BEE-A5EE-122720B45CB9}" type="datetime1">
              <a:rPr lang="ko-KR" altLang="en-US" smtClean="0"/>
              <a:t>2024-02-24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243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15EF2-3E37-4636-87F7-165F2B0A9871}" type="datetime1">
              <a:rPr lang="ko-KR" altLang="en-US" smtClean="0"/>
              <a:t>2024-02-24</a:t>
            </a:fld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fld id="{A67123CC-51FC-4E9B-90AF-C7F7B380E7A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1519880-EAB1-BF49-4AE4-BD75E3230D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25" y="101109"/>
            <a:ext cx="835143" cy="26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090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  <p:sldLayoutId id="2147483672" r:id="rId4"/>
    <p:sldLayoutId id="2147483668" r:id="rId5"/>
    <p:sldLayoutId id="2147483669" r:id="rId6"/>
    <p:sldLayoutId id="2147483670" r:id="rId7"/>
    <p:sldLayoutId id="2147483671" r:id="rId8"/>
  </p:sldLayoutIdLst>
  <p:hf hdr="0" ft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FDD04-4F8F-B586-59DB-97D215C82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3AC5ACB0-A85A-0F5B-0A6C-AB88CBD52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522168"/>
              </p:ext>
            </p:extLst>
          </p:nvPr>
        </p:nvGraphicFramePr>
        <p:xfrm>
          <a:off x="191202" y="1793701"/>
          <a:ext cx="6477887" cy="1153520"/>
        </p:xfrm>
        <a:graphic>
          <a:graphicData uri="http://schemas.openxmlformats.org/drawingml/2006/table">
            <a:tbl>
              <a:tblPr/>
              <a:tblGrid>
                <a:gridCol w="1252103">
                  <a:extLst>
                    <a:ext uri="{9D8B030D-6E8A-4147-A177-3AD203B41FA5}">
                      <a16:colId xmlns:a16="http://schemas.microsoft.com/office/drawing/2014/main" val="3570199930"/>
                    </a:ext>
                  </a:extLst>
                </a:gridCol>
                <a:gridCol w="1315135">
                  <a:extLst>
                    <a:ext uri="{9D8B030D-6E8A-4147-A177-3AD203B41FA5}">
                      <a16:colId xmlns:a16="http://schemas.microsoft.com/office/drawing/2014/main" val="107779891"/>
                    </a:ext>
                  </a:extLst>
                </a:gridCol>
                <a:gridCol w="746760">
                  <a:extLst>
                    <a:ext uri="{9D8B030D-6E8A-4147-A177-3AD203B41FA5}">
                      <a16:colId xmlns:a16="http://schemas.microsoft.com/office/drawing/2014/main" val="932850877"/>
                    </a:ext>
                  </a:extLst>
                </a:gridCol>
                <a:gridCol w="1074420">
                  <a:extLst>
                    <a:ext uri="{9D8B030D-6E8A-4147-A177-3AD203B41FA5}">
                      <a16:colId xmlns:a16="http://schemas.microsoft.com/office/drawing/2014/main" val="1713857657"/>
                    </a:ext>
                  </a:extLst>
                </a:gridCol>
                <a:gridCol w="783023">
                  <a:extLst>
                    <a:ext uri="{9D8B030D-6E8A-4147-A177-3AD203B41FA5}">
                      <a16:colId xmlns:a16="http://schemas.microsoft.com/office/drawing/2014/main" val="2976644172"/>
                    </a:ext>
                  </a:extLst>
                </a:gridCol>
                <a:gridCol w="1306446">
                  <a:extLst>
                    <a:ext uri="{9D8B030D-6E8A-4147-A177-3AD203B41FA5}">
                      <a16:colId xmlns:a16="http://schemas.microsoft.com/office/drawing/2014/main" val="4039242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이름</a:t>
                      </a:r>
                    </a:p>
                  </a:txBody>
                  <a:tcPr marL="93543" marR="93543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한솔이</a:t>
                      </a: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성별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남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여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생년월일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0000.00.00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2083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학교</a:t>
                      </a:r>
                      <a:r>
                        <a:rPr lang="en-US" altLang="ko-KR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소재</a:t>
                      </a:r>
                      <a:r>
                        <a:rPr lang="en-US" altLang="ko-KR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endParaRPr lang="ko-KR" altLang="en-US" sz="900" b="1" kern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93543" marR="93543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00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대학교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캠퍼스 위치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학년 학기</a:t>
                      </a:r>
                      <a:endParaRPr lang="en-US" altLang="ko-KR" sz="900" b="1" kern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학년 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학기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222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 err="1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전공학과</a:t>
                      </a:r>
                      <a:endParaRPr lang="ko-KR" altLang="en-US" sz="900" b="1" kern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93543" marR="93543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00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</a:t>
                      </a: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상태</a:t>
                      </a:r>
                      <a:endParaRPr lang="ko-KR" altLang="en-US" dirty="0"/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재학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휴학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수료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133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복수전공</a:t>
                      </a:r>
                      <a:r>
                        <a:rPr lang="en-US" altLang="ko-KR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및 부전공</a:t>
                      </a:r>
                      <a:endParaRPr lang="en-US" altLang="ko-KR" sz="900" b="1" kern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93543" marR="93543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없을 경우 공란 제출</a:t>
                      </a: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연락처</a:t>
                      </a:r>
                      <a:endParaRPr lang="ko-KR" altLang="en-US" dirty="0"/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010-0000-0000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93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주소</a:t>
                      </a:r>
                      <a:r>
                        <a:rPr lang="en-US" altLang="ko-KR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실거주지</a:t>
                      </a:r>
                      <a:r>
                        <a:rPr lang="en-US" altLang="ko-KR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</a:p>
                  </a:txBody>
                  <a:tcPr marL="93543" marR="93543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00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 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00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구 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00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동</a:t>
                      </a: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395821"/>
                  </a:ext>
                </a:extLst>
              </a:tr>
            </a:tbl>
          </a:graphicData>
        </a:graphic>
      </p:graphicFrame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D1C1ECDF-AD0E-24D7-C1D6-77BD047E9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829878"/>
              </p:ext>
            </p:extLst>
          </p:nvPr>
        </p:nvGraphicFramePr>
        <p:xfrm>
          <a:off x="191202" y="3165027"/>
          <a:ext cx="6477887" cy="571572"/>
        </p:xfrm>
        <a:graphic>
          <a:graphicData uri="http://schemas.openxmlformats.org/drawingml/2006/table">
            <a:tbl>
              <a:tblPr/>
              <a:tblGrid>
                <a:gridCol w="1247073">
                  <a:extLst>
                    <a:ext uri="{9D8B030D-6E8A-4147-A177-3AD203B41FA5}">
                      <a16:colId xmlns:a16="http://schemas.microsoft.com/office/drawing/2014/main" val="3570199930"/>
                    </a:ext>
                  </a:extLst>
                </a:gridCol>
                <a:gridCol w="920353">
                  <a:extLst>
                    <a:ext uri="{9D8B030D-6E8A-4147-A177-3AD203B41FA5}">
                      <a16:colId xmlns:a16="http://schemas.microsoft.com/office/drawing/2014/main" val="1918631238"/>
                    </a:ext>
                  </a:extLst>
                </a:gridCol>
                <a:gridCol w="920353">
                  <a:extLst>
                    <a:ext uri="{9D8B030D-6E8A-4147-A177-3AD203B41FA5}">
                      <a16:colId xmlns:a16="http://schemas.microsoft.com/office/drawing/2014/main" val="555512532"/>
                    </a:ext>
                  </a:extLst>
                </a:gridCol>
                <a:gridCol w="920353">
                  <a:extLst>
                    <a:ext uri="{9D8B030D-6E8A-4147-A177-3AD203B41FA5}">
                      <a16:colId xmlns:a16="http://schemas.microsoft.com/office/drawing/2014/main" val="999075617"/>
                    </a:ext>
                  </a:extLst>
                </a:gridCol>
                <a:gridCol w="920353">
                  <a:extLst>
                    <a:ext uri="{9D8B030D-6E8A-4147-A177-3AD203B41FA5}">
                      <a16:colId xmlns:a16="http://schemas.microsoft.com/office/drawing/2014/main" val="2355006578"/>
                    </a:ext>
                  </a:extLst>
                </a:gridCol>
                <a:gridCol w="1549402">
                  <a:extLst>
                    <a:ext uri="{9D8B030D-6E8A-4147-A177-3AD203B41FA5}">
                      <a16:colId xmlns:a16="http://schemas.microsoft.com/office/drawing/2014/main" val="3274141357"/>
                    </a:ext>
                  </a:extLst>
                </a:gridCol>
              </a:tblGrid>
              <a:tr h="285786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기술 역량</a:t>
                      </a:r>
                      <a:endParaRPr lang="en-US" altLang="ko-KR" sz="800" b="1" kern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b="0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en-US" altLang="ko-KR" sz="700" b="0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5(</a:t>
                      </a:r>
                      <a:r>
                        <a:rPr lang="ko-KR" altLang="en-US" sz="700" b="0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우수</a:t>
                      </a:r>
                      <a:r>
                        <a:rPr lang="en-US" altLang="ko-KR" sz="700" b="0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)~1(</a:t>
                      </a:r>
                      <a:r>
                        <a:rPr lang="ko-KR" altLang="en-US" sz="700" b="0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미흡</a:t>
                      </a:r>
                      <a:r>
                        <a:rPr lang="en-US" altLang="ko-KR" sz="700" b="0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 </a:t>
                      </a: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0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-&gt; </a:t>
                      </a:r>
                      <a:r>
                        <a:rPr lang="ko-KR" altLang="en-US" sz="700" b="0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주관점수 기재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글쓰기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PPT </a:t>
                      </a: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스킬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영상 스킬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디자인 스킬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기타 강점 기재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052304"/>
                  </a:ext>
                </a:extLst>
              </a:tr>
              <a:tr h="285786">
                <a:tc v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3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2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5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4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취재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영상 편집 등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70577"/>
                  </a:ext>
                </a:extLst>
              </a:tr>
            </a:tbl>
          </a:graphicData>
        </a:graphic>
      </p:graphicFrame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99A9FF9B-7635-F620-3ADC-E7301DA0BF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831613"/>
              </p:ext>
            </p:extLst>
          </p:nvPr>
        </p:nvGraphicFramePr>
        <p:xfrm>
          <a:off x="191202" y="3954405"/>
          <a:ext cx="6477887" cy="1069120"/>
        </p:xfrm>
        <a:graphic>
          <a:graphicData uri="http://schemas.openxmlformats.org/drawingml/2006/table">
            <a:tbl>
              <a:tblPr/>
              <a:tblGrid>
                <a:gridCol w="1248978">
                  <a:extLst>
                    <a:ext uri="{9D8B030D-6E8A-4147-A177-3AD203B41FA5}">
                      <a16:colId xmlns:a16="http://schemas.microsoft.com/office/drawing/2014/main" val="3570199930"/>
                    </a:ext>
                  </a:extLst>
                </a:gridCol>
                <a:gridCol w="899160">
                  <a:extLst>
                    <a:ext uri="{9D8B030D-6E8A-4147-A177-3AD203B41FA5}">
                      <a16:colId xmlns:a16="http://schemas.microsoft.com/office/drawing/2014/main" val="1918631238"/>
                    </a:ext>
                  </a:extLst>
                </a:gridCol>
                <a:gridCol w="4329749">
                  <a:extLst>
                    <a:ext uri="{9D8B030D-6E8A-4147-A177-3AD203B41FA5}">
                      <a16:colId xmlns:a16="http://schemas.microsoft.com/office/drawing/2014/main" val="555512532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소셜 미디어</a:t>
                      </a:r>
                      <a:endParaRPr lang="en-US" altLang="ko-KR" sz="700" b="1" kern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필수 기재 사항 아님 </a:t>
                      </a:r>
                      <a:endParaRPr lang="en-US" altLang="ko-KR" sz="700" b="1" kern="0" spc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비공개</a:t>
                      </a: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&amp;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비활성 </a:t>
                      </a:r>
                      <a:r>
                        <a:rPr lang="ko-KR" altLang="en-US" sz="700" b="1" kern="0" spc="-15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계정 기입 </a:t>
                      </a:r>
                      <a:r>
                        <a:rPr lang="en-US" altLang="ko-KR" sz="700" b="1" kern="0" spc="-15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X</a:t>
                      </a:r>
                      <a:r>
                        <a:rPr lang="ko-KR" altLang="en-US" sz="700" b="1" kern="0" spc="-15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인스타그램</a:t>
                      </a:r>
                      <a:endParaRPr lang="ko-KR" altLang="en-US" sz="900" b="1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URL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4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블로그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ker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URL </a:t>
                      </a:r>
                      <a:r>
                        <a:rPr lang="ko-KR" altLang="en-US" sz="900" b="0" ker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입력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1357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유튜브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URL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5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기타 채널</a:t>
                      </a:r>
                      <a:r>
                        <a:rPr lang="en-US" altLang="ko-KR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endParaRPr lang="ko-KR" altLang="en-US" sz="900" b="1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URL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746150"/>
                  </a:ext>
                </a:extLst>
              </a:tr>
            </a:tbl>
          </a:graphicData>
        </a:graphic>
      </p:graphicFrame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45F549D0-706F-F96E-A41B-F55632342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472967"/>
              </p:ext>
            </p:extLst>
          </p:nvPr>
        </p:nvGraphicFramePr>
        <p:xfrm>
          <a:off x="191202" y="5241331"/>
          <a:ext cx="6477887" cy="1686184"/>
        </p:xfrm>
        <a:graphic>
          <a:graphicData uri="http://schemas.openxmlformats.org/drawingml/2006/table">
            <a:tbl>
              <a:tblPr/>
              <a:tblGrid>
                <a:gridCol w="1237548">
                  <a:extLst>
                    <a:ext uri="{9D8B030D-6E8A-4147-A177-3AD203B41FA5}">
                      <a16:colId xmlns:a16="http://schemas.microsoft.com/office/drawing/2014/main" val="3570199930"/>
                    </a:ext>
                  </a:extLst>
                </a:gridCol>
                <a:gridCol w="909638">
                  <a:extLst>
                    <a:ext uri="{9D8B030D-6E8A-4147-A177-3AD203B41FA5}">
                      <a16:colId xmlns:a16="http://schemas.microsoft.com/office/drawing/2014/main" val="1918631238"/>
                    </a:ext>
                  </a:extLst>
                </a:gridCol>
                <a:gridCol w="846845">
                  <a:extLst>
                    <a:ext uri="{9D8B030D-6E8A-4147-A177-3AD203B41FA5}">
                      <a16:colId xmlns:a16="http://schemas.microsoft.com/office/drawing/2014/main" val="555512532"/>
                    </a:ext>
                  </a:extLst>
                </a:gridCol>
                <a:gridCol w="1315330">
                  <a:extLst>
                    <a:ext uri="{9D8B030D-6E8A-4147-A177-3AD203B41FA5}">
                      <a16:colId xmlns:a16="http://schemas.microsoft.com/office/drawing/2014/main" val="932850877"/>
                    </a:ext>
                  </a:extLst>
                </a:gridCol>
                <a:gridCol w="2168526">
                  <a:extLst>
                    <a:ext uri="{9D8B030D-6E8A-4147-A177-3AD203B41FA5}">
                      <a16:colId xmlns:a16="http://schemas.microsoft.com/office/drawing/2014/main" val="2976644172"/>
                    </a:ext>
                  </a:extLst>
                </a:gridCol>
              </a:tblGrid>
              <a:tr h="411047">
                <a:tc row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활동 경험</a:t>
                      </a: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필수 기재 사항 아님 </a:t>
                      </a:r>
                      <a:endParaRPr lang="en-US" altLang="ko-KR" sz="700" b="1" kern="0" spc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유형 </a:t>
                      </a: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: 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서포터즈</a:t>
                      </a: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공모전</a:t>
                      </a: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등</a:t>
                      </a:r>
                      <a:endParaRPr lang="en-US" altLang="ko-KR" sz="700" b="1" kern="0" spc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현재 참여 중이거나 활동 예정의 경우도 기재 가능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유형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활동 기간</a:t>
                      </a:r>
                      <a:endParaRPr lang="ko-KR" altLang="en-US" dirty="0"/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기관</a:t>
                      </a:r>
                      <a:r>
                        <a:rPr lang="en-US" altLang="ko-KR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/ </a:t>
                      </a:r>
                      <a:r>
                        <a:rPr lang="ko-KR" altLang="en-US" sz="900" b="1" kern="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활동명</a:t>
                      </a:r>
                      <a:endParaRPr lang="ko-KR" altLang="en-US" dirty="0"/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활동 내용 </a:t>
                      </a:r>
                      <a:r>
                        <a:rPr lang="en-US" altLang="ko-KR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간략하게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563455"/>
                  </a:ext>
                </a:extLst>
              </a:tr>
              <a:tr h="41104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서포터즈</a:t>
                      </a:r>
                      <a:endParaRPr lang="en-US" altLang="ko-KR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00.00~00.00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한솔그룹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서포터즈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1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기</a:t>
                      </a:r>
                      <a:endParaRPr lang="en-US" altLang="ko-KR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콘텐츠 제작 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팀장 역할 수행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855546"/>
                  </a:ext>
                </a:extLst>
              </a:tr>
              <a:tr h="41104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학생회</a:t>
                      </a:r>
                      <a:endParaRPr 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23.03~ 06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OO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대학교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/OO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행사 기획 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교내 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SNS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운영 등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882549"/>
                  </a:ext>
                </a:extLst>
              </a:tr>
              <a:tr h="4530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홍보대사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24.04 ~09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OO/OOOO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참여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예정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264008"/>
                  </a:ext>
                </a:extLst>
              </a:tr>
            </a:tbl>
          </a:graphicData>
        </a:graphic>
      </p:graphicFrame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8B681F3D-B1C3-5685-E975-65DDDAF6C3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0136"/>
              </p:ext>
            </p:extLst>
          </p:nvPr>
        </p:nvGraphicFramePr>
        <p:xfrm>
          <a:off x="191202" y="7145321"/>
          <a:ext cx="6477888" cy="956352"/>
        </p:xfrm>
        <a:graphic>
          <a:graphicData uri="http://schemas.openxmlformats.org/drawingml/2006/table">
            <a:tbl>
              <a:tblPr/>
              <a:tblGrid>
                <a:gridCol w="1256598">
                  <a:extLst>
                    <a:ext uri="{9D8B030D-6E8A-4147-A177-3AD203B41FA5}">
                      <a16:colId xmlns:a16="http://schemas.microsoft.com/office/drawing/2014/main" val="3570199930"/>
                    </a:ext>
                  </a:extLst>
                </a:gridCol>
                <a:gridCol w="1327150">
                  <a:extLst>
                    <a:ext uri="{9D8B030D-6E8A-4147-A177-3AD203B41FA5}">
                      <a16:colId xmlns:a16="http://schemas.microsoft.com/office/drawing/2014/main" val="107779891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932850877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403924299"/>
                    </a:ext>
                  </a:extLst>
                </a:gridCol>
                <a:gridCol w="915990">
                  <a:extLst>
                    <a:ext uri="{9D8B030D-6E8A-4147-A177-3AD203B41FA5}">
                      <a16:colId xmlns:a16="http://schemas.microsoft.com/office/drawing/2014/main" val="322425407"/>
                    </a:ext>
                  </a:extLst>
                </a:gridCol>
              </a:tblGrid>
              <a:tr h="318784">
                <a:tc row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수상 경력</a:t>
                      </a:r>
                      <a:endParaRPr lang="en-US" altLang="ko-KR" sz="900" b="1" kern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필수 기재 사항 아님 </a:t>
                      </a:r>
                      <a:endParaRPr lang="en-US" altLang="ko-KR" sz="700" b="1" kern="0" spc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대회명</a:t>
                      </a:r>
                      <a:endParaRPr lang="ko-KR" altLang="en-US" sz="900" b="1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1820" algn="l"/>
                          <a:tab pos="695960" algn="ctr"/>
                          <a:tab pos="784860" algn="l"/>
                        </a:tabLs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대회 내용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수상 내용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수상 일자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614268"/>
                  </a:ext>
                </a:extLst>
              </a:tr>
              <a:tr h="31878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OO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공모전 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인쇄포스터 디자인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동상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22.07.28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024274"/>
                  </a:ext>
                </a:extLst>
              </a:tr>
              <a:tr h="31878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344673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C72906EF-7756-7BB9-04BC-78D6CD4D83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042172"/>
              </p:ext>
            </p:extLst>
          </p:nvPr>
        </p:nvGraphicFramePr>
        <p:xfrm>
          <a:off x="188913" y="8319479"/>
          <a:ext cx="6477887" cy="1419060"/>
        </p:xfrm>
        <a:graphic>
          <a:graphicData uri="http://schemas.openxmlformats.org/drawingml/2006/table">
            <a:tbl>
              <a:tblPr/>
              <a:tblGrid>
                <a:gridCol w="1246187">
                  <a:extLst>
                    <a:ext uri="{9D8B030D-6E8A-4147-A177-3AD203B41FA5}">
                      <a16:colId xmlns:a16="http://schemas.microsoft.com/office/drawing/2014/main" val="575726727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253102667"/>
                    </a:ext>
                  </a:extLst>
                </a:gridCol>
                <a:gridCol w="3898200">
                  <a:extLst>
                    <a:ext uri="{9D8B030D-6E8A-4147-A177-3AD203B41FA5}">
                      <a16:colId xmlns:a16="http://schemas.microsoft.com/office/drawing/2014/main" val="3067032855"/>
                    </a:ext>
                  </a:extLst>
                </a:gridCol>
              </a:tblGrid>
              <a:tr h="473020">
                <a:tc row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기타</a:t>
                      </a:r>
                      <a:endParaRPr lang="en-US" altLang="ko-KR" sz="900" b="1" kern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lvl="0" indent="0" algn="ctr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*</a:t>
                      </a:r>
                      <a:r>
                        <a:rPr lang="ko-KR" altLang="en-US" sz="700" b="1" kern="0" spc="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필수 기재 사항 아님 </a:t>
                      </a:r>
                      <a:endParaRPr lang="en-US" altLang="ko-KR" sz="700" b="1" kern="0" spc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좌우명 </a:t>
                      </a:r>
                      <a:r>
                        <a:rPr lang="en-US" altLang="ko-KR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or </a:t>
                      </a: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각오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-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046560"/>
                  </a:ext>
                </a:extLst>
              </a:tr>
              <a:tr h="473020">
                <a:tc v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900" b="1" kern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한솔그룹 하면</a:t>
                      </a:r>
                      <a:endParaRPr lang="en-US" altLang="ko-KR" sz="900" b="1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떠오르는 이미지는</a:t>
                      </a:r>
                      <a:r>
                        <a:rPr lang="en-US" altLang="ko-KR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?</a:t>
                      </a:r>
                      <a:endParaRPr lang="ko-KR" altLang="en-US" sz="900" b="1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(#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단어 또는 문장 등 자유 형식으로 작성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endParaRPr lang="ko-KR" altLang="en-US" sz="900" b="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817203"/>
                  </a:ext>
                </a:extLst>
              </a:tr>
              <a:tr h="473020">
                <a:tc vMerge="1">
                  <a:txBody>
                    <a:bodyPr/>
                    <a:lstStyle/>
                    <a:p>
                      <a:pPr marL="0" marR="0" lvl="0" indent="0" algn="ctr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0" spc="0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서포터즈 네이밍 추천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한솔그룹 서포터즈와 어울리는 네이밍 추천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 ex. 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한솔이 </a:t>
                      </a:r>
                      <a:r>
                        <a:rPr lang="en-US" altLang="ko-KR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1</a:t>
                      </a:r>
                      <a:r>
                        <a:rPr lang="ko-KR" altLang="en-US" sz="900" b="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기</a:t>
                      </a:r>
                    </a:p>
                  </a:txBody>
                  <a:tcPr marL="70158" marR="70158" marT="46772" marB="4677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886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630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B8395E-153D-87F4-BE64-876354726647}"/>
              </a:ext>
            </a:extLst>
          </p:cNvPr>
          <p:cNvSpPr txBox="1"/>
          <p:nvPr/>
        </p:nvSpPr>
        <p:spPr>
          <a:xfrm>
            <a:off x="247636" y="6119678"/>
            <a:ext cx="6480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1000" kern="0" dirty="0">
              <a:solidFill>
                <a:schemeClr val="tx1">
                  <a:lumMod val="85000"/>
                  <a:lumOff val="15000"/>
                </a:schemeClr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내용 기입</a:t>
            </a:r>
            <a:r>
              <a:rPr lang="en-US" altLang="ko-KR" sz="1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endParaRPr lang="ko-KR" altLang="en-US" sz="1000" kern="0" dirty="0">
              <a:solidFill>
                <a:schemeClr val="tx1">
                  <a:lumMod val="85000"/>
                  <a:lumOff val="15000"/>
                </a:schemeClr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891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1E7C4A-FD7C-14FC-0D58-F7F2CCB1ECFC}"/>
              </a:ext>
            </a:extLst>
          </p:cNvPr>
          <p:cNvSpPr txBox="1"/>
          <p:nvPr/>
        </p:nvSpPr>
        <p:spPr>
          <a:xfrm>
            <a:off x="247637" y="1387434"/>
            <a:ext cx="64214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내용 기입</a:t>
            </a:r>
            <a:r>
              <a:rPr lang="en-US" altLang="ko-KR" sz="1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endParaRPr lang="ko-KR" altLang="en-US" sz="1000" kern="0" dirty="0">
              <a:solidFill>
                <a:schemeClr val="tx1">
                  <a:lumMod val="85000"/>
                  <a:lumOff val="15000"/>
                </a:schemeClr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7740CE-DAE7-35FB-9EB8-AA233A337D0F}"/>
              </a:ext>
            </a:extLst>
          </p:cNvPr>
          <p:cNvSpPr txBox="1"/>
          <p:nvPr/>
        </p:nvSpPr>
        <p:spPr>
          <a:xfrm>
            <a:off x="247637" y="5858581"/>
            <a:ext cx="64214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내용 기입</a:t>
            </a:r>
            <a:r>
              <a:rPr lang="en-US" altLang="ko-KR" sz="1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endParaRPr lang="ko-KR" altLang="en-US" sz="1000" kern="0" dirty="0">
              <a:solidFill>
                <a:schemeClr val="tx1">
                  <a:lumMod val="85000"/>
                  <a:lumOff val="15000"/>
                </a:schemeClr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5186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8">
      <a:majorFont>
        <a:latin typeface="맑은 고딕"/>
        <a:ea typeface="맑은 고딕"/>
        <a:cs typeface=""/>
      </a:majorFont>
      <a:minorFont>
        <a:latin typeface="맑은 고딕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7683</TotalTime>
  <Words>259</Words>
  <Application>Microsoft Office PowerPoint</Application>
  <PresentationFormat>A4 용지(210x297mm)</PresentationFormat>
  <Paragraphs>87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굴림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 창수</dc:creator>
  <cp:lastModifiedBy>박창수/HR마케팅4팀/NHR</cp:lastModifiedBy>
  <cp:revision>403</cp:revision>
  <dcterms:created xsi:type="dcterms:W3CDTF">2019-10-20T11:45:46Z</dcterms:created>
  <dcterms:modified xsi:type="dcterms:W3CDTF">2024-02-24T01:57:34Z</dcterms:modified>
</cp:coreProperties>
</file>