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0"/>
  </p:notesMasterIdLst>
  <p:sldIdLst>
    <p:sldId id="258" r:id="rId2"/>
    <p:sldId id="256" r:id="rId3"/>
    <p:sldId id="257" r:id="rId4"/>
    <p:sldId id="259" r:id="rId5"/>
    <p:sldId id="265" r:id="rId6"/>
    <p:sldId id="266" r:id="rId7"/>
    <p:sldId id="267" r:id="rId8"/>
    <p:sldId id="268" r:id="rId9"/>
  </p:sldIdLst>
  <p:sldSz cx="9906000" cy="6858000" type="A4"/>
  <p:notesSz cx="6807200" cy="9939338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FFF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74473" autoAdjust="0"/>
  </p:normalViewPr>
  <p:slideViewPr>
    <p:cSldViewPr snapToGrid="0">
      <p:cViewPr varScale="1">
        <p:scale>
          <a:sx n="114" d="100"/>
          <a:sy n="114" d="100"/>
        </p:scale>
        <p:origin x="16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95911-2D1A-49D5-8117-17FD416239DE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C4E8-7140-40F6-82F1-133534256F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54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1C4E8-7140-40F6-82F1-133534256FA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73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35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535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413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4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54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98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08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062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251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654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291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D3BE8-B240-4BD1-8B00-F18E5D7F09F4}" type="datetimeFigureOut">
              <a:rPr lang="ko-KR" altLang="en-US" smtClean="0"/>
              <a:t>2023-04-24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F32C0-6A47-4733-9357-A18F739752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1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E13C825-3A85-4711-B125-7FCA7293AE2C}"/>
              </a:ext>
            </a:extLst>
          </p:cNvPr>
          <p:cNvSpPr/>
          <p:nvPr/>
        </p:nvSpPr>
        <p:spPr>
          <a:xfrm>
            <a:off x="0" y="1941987"/>
            <a:ext cx="9906000" cy="1343522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/>
          <a:p>
            <a:pPr lvl="0" algn="ctr" defTabSz="914400" latinLnBrk="1">
              <a:defRPr/>
            </a:pPr>
            <a:r>
              <a:rPr lang="ko-KR" altLang="en-US" sz="4400" b="1" i="1" spc="-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사업명</a:t>
            </a:r>
            <a:r>
              <a:rPr lang="en-US" altLang="ko-KR" sz="4400" b="1" i="1" spc="-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4400" b="1" i="1" spc="-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아이디어명</a:t>
            </a:r>
            <a:r>
              <a:rPr lang="en-US" altLang="ko-KR" sz="4400" b="1" i="1" spc="-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)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7F739D4-280E-47B6-AC76-A2275D8F1148}"/>
              </a:ext>
            </a:extLst>
          </p:cNvPr>
          <p:cNvSpPr/>
          <p:nvPr/>
        </p:nvSpPr>
        <p:spPr>
          <a:xfrm>
            <a:off x="0" y="4125148"/>
            <a:ext cx="9905999" cy="43200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txBody>
          <a:bodyPr wrap="none" lIns="36000" tIns="36000" rIns="36000" bIns="36000" anchor="ctr">
            <a:noAutofit/>
          </a:bodyPr>
          <a:lstStyle/>
          <a:p>
            <a:pPr lvl="0" algn="ctr" defTabSz="914400" latinLnBrk="1">
              <a:defRPr/>
            </a:pPr>
            <a:r>
              <a:rPr lang="en-US" altLang="ko-KR" spc="-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+mn-ea"/>
              </a:rPr>
              <a:t>2023. 5.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A7841E6F-050B-42E7-8074-46E0A9BF5A21}"/>
              </a:ext>
            </a:extLst>
          </p:cNvPr>
          <p:cNvSpPr/>
          <p:nvPr/>
        </p:nvSpPr>
        <p:spPr>
          <a:xfrm>
            <a:off x="-1" y="5405497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i="1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팀 명</a:t>
            </a:r>
            <a:endParaRPr lang="ko-KR" altLang="en-US" i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4880A89-B4BA-4EE5-AE13-803D38657B44}"/>
              </a:ext>
            </a:extLst>
          </p:cNvPr>
          <p:cNvSpPr/>
          <p:nvPr/>
        </p:nvSpPr>
        <p:spPr>
          <a:xfrm>
            <a:off x="90633" y="475209"/>
            <a:ext cx="3225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spc="-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지역문제해결 아이디어 제안서</a:t>
            </a:r>
            <a:endParaRPr lang="ko-KR" altLang="en-US" b="1" dirty="0">
              <a:solidFill>
                <a:srgbClr val="FF3300"/>
              </a:solidFill>
              <a:latin typeface="+mn-ea"/>
            </a:endParaRPr>
          </a:p>
        </p:txBody>
      </p:sp>
      <p:sp>
        <p:nvSpPr>
          <p:cNvPr id="11" name="슬라이드 번호 개체 틀 7">
            <a:extLst>
              <a:ext uri="{FF2B5EF4-FFF2-40B4-BE49-F238E27FC236}">
                <a16:creationId xmlns:a16="http://schemas.microsoft.com/office/drawing/2014/main" id="{6BC64403-EA4F-44B5-93B9-6B7F1363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492872"/>
            <a:ext cx="2278062" cy="365127"/>
          </a:xfrm>
        </p:spPr>
        <p:txBody>
          <a:bodyPr/>
          <a:lstStyle/>
          <a:p>
            <a:fld id="{A3AC65AD-54B1-411F-99C9-CB04E9C68FB9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F08A0B-F261-4D18-8A8D-6F19DB642C32}"/>
              </a:ext>
            </a:extLst>
          </p:cNvPr>
          <p:cNvSpPr txBox="1"/>
          <p:nvPr/>
        </p:nvSpPr>
        <p:spPr>
          <a:xfrm>
            <a:off x="90633" y="167432"/>
            <a:ext cx="1526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가능</a:t>
            </a:r>
          </a:p>
        </p:txBody>
      </p:sp>
    </p:spTree>
    <p:extLst>
      <p:ext uri="{BB962C8B-B14F-4D97-AF65-F5344CB8AC3E}">
        <p14:creationId xmlns:p14="http://schemas.microsoft.com/office/powerpoint/2010/main" val="51969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59B62D-12CF-4A4C-BE9B-5EE017E4C322}"/>
              </a:ext>
            </a:extLst>
          </p:cNvPr>
          <p:cNvSpPr txBox="1"/>
          <p:nvPr/>
        </p:nvSpPr>
        <p:spPr>
          <a:xfrm>
            <a:off x="90633" y="167432"/>
            <a:ext cx="4618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현재 페이지 필수기입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서식변경 불가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8F53E32D-F40F-47BB-9BC1-8B04EAB36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09720"/>
              </p:ext>
            </p:extLst>
          </p:nvPr>
        </p:nvGraphicFramePr>
        <p:xfrm>
          <a:off x="181796" y="1261061"/>
          <a:ext cx="9496459" cy="5307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004">
                  <a:extLst>
                    <a:ext uri="{9D8B030D-6E8A-4147-A177-3AD203B41FA5}">
                      <a16:colId xmlns:a16="http://schemas.microsoft.com/office/drawing/2014/main" val="859597754"/>
                    </a:ext>
                  </a:extLst>
                </a:gridCol>
                <a:gridCol w="3476625">
                  <a:extLst>
                    <a:ext uri="{9D8B030D-6E8A-4147-A177-3AD203B41FA5}">
                      <a16:colId xmlns:a16="http://schemas.microsoft.com/office/drawing/2014/main" val="3410185353"/>
                    </a:ext>
                  </a:extLst>
                </a:gridCol>
                <a:gridCol w="4753830">
                  <a:extLst>
                    <a:ext uri="{9D8B030D-6E8A-4147-A177-3AD203B41FA5}">
                      <a16:colId xmlns:a16="http://schemas.microsoft.com/office/drawing/2014/main" val="3614595703"/>
                    </a:ext>
                  </a:extLst>
                </a:gridCol>
              </a:tblGrid>
              <a:tr h="297032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아이디어 소개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885664"/>
                  </a:ext>
                </a:extLst>
              </a:tr>
              <a:tr h="7128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당면한</a:t>
                      </a:r>
                      <a:endParaRPr lang="en-US" altLang="ko-KR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동작구</a:t>
                      </a:r>
                      <a:endParaRPr lang="en-US" altLang="ko-KR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지역 문제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동작구 지역문제의 현황 작성</a:t>
                      </a:r>
                      <a:endParaRPr lang="ko-KR" altLang="en-US" sz="1400" i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i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8208580"/>
                  </a:ext>
                </a:extLst>
              </a:tr>
              <a:tr h="97432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지역문제</a:t>
                      </a:r>
                      <a:endParaRPr lang="en-US" altLang="ko-KR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해결 필요성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해당 지역문제를 </a:t>
                      </a:r>
                      <a:r>
                        <a:rPr lang="ko-KR" altLang="en-US" sz="1400" i="1" kern="1200" dirty="0" err="1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해결해야하는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필요성 제시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i="1" kern="1200" dirty="0">
                        <a:solidFill>
                          <a:srgbClr val="0070C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380793"/>
                  </a:ext>
                </a:extLst>
              </a:tr>
              <a:tr h="8976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지역문제</a:t>
                      </a:r>
                      <a:endParaRPr lang="en-US" altLang="ko-KR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해결방안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지역문제를 해결할 수 있는 아이디어 제안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i="1" kern="1200" dirty="0">
                        <a:solidFill>
                          <a:srgbClr val="0070C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1770"/>
                  </a:ext>
                </a:extLst>
              </a:tr>
              <a:tr h="234892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관련 이미지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110211"/>
                  </a:ext>
                </a:extLst>
              </a:tr>
              <a:tr h="20944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아이디어의 특징을 나타낼 수 있는 참고사진</a:t>
                      </a: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이미지</a:t>
                      </a: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또는 설계도 삽입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동작구 지역문제의 현황 작성</a:t>
                      </a:r>
                      <a:endParaRPr lang="ko-KR" altLang="en-US" sz="1400" i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※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아이디어의 특징을 나타낼 수 있는 참고사진</a:t>
                      </a: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이미지</a:t>
                      </a:r>
                      <a:r>
                        <a:rPr lang="en-US" altLang="ko-KR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400" i="1" kern="1200" dirty="0">
                          <a:solidFill>
                            <a:srgbClr val="0070C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또는 설계도 삽입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822607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515C8623-D6DA-4726-AAF5-E24B610B599D}"/>
              </a:ext>
            </a:extLst>
          </p:cNvPr>
          <p:cNvSpPr/>
          <p:nvPr/>
        </p:nvSpPr>
        <p:spPr>
          <a:xfrm>
            <a:off x="181796" y="652136"/>
            <a:ext cx="4321175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i="0" u="none" strike="noStrike" kern="1200" cap="none" spc="-100" normalizeH="0" baseline="0" noProof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effectLst/>
                <a:uLnTx/>
                <a:uFillTx/>
                <a:latin typeface="+mj-ea"/>
                <a:ea typeface="+mj-ea"/>
              </a:rPr>
              <a:t>아이디어 개요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73BF66A-3901-4C4A-B155-4EE5A425902F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8FAD9CC-0B4D-4017-9A48-713895ABD45F}"/>
              </a:ext>
            </a:extLst>
          </p:cNvPr>
          <p:cNvSpPr txBox="1"/>
          <p:nvPr/>
        </p:nvSpPr>
        <p:spPr>
          <a:xfrm>
            <a:off x="4737936" y="164469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  <a:endParaRPr lang="en-US" altLang="ko-KR" sz="1400" i="1" dirty="0">
              <a:solidFill>
                <a:srgbClr val="0070C0"/>
              </a:solidFill>
              <a:latin typeface="+mn-ea"/>
            </a:endParaRP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2480916A-BD93-CCEB-1A62-E40345F40E4A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F638CE7-59DD-6C1F-3E4E-4698FA66D20F}"/>
              </a:ext>
            </a:extLst>
          </p:cNvPr>
          <p:cNvSpPr txBox="1"/>
          <p:nvPr/>
        </p:nvSpPr>
        <p:spPr>
          <a:xfrm>
            <a:off x="4737936" y="470414"/>
            <a:ext cx="519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분량 제한 없으나 발표시간 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15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분을 고려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페이지 추가 가능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1442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632559-AA71-4ECE-BBCD-3A75464659DC}"/>
              </a:ext>
            </a:extLst>
          </p:cNvPr>
          <p:cNvSpPr txBox="1"/>
          <p:nvPr/>
        </p:nvSpPr>
        <p:spPr>
          <a:xfrm>
            <a:off x="90633" y="167432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가능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142ED8-5C62-4C72-8089-8EAF8398CF99}"/>
              </a:ext>
            </a:extLst>
          </p:cNvPr>
          <p:cNvSpPr/>
          <p:nvPr/>
        </p:nvSpPr>
        <p:spPr>
          <a:xfrm>
            <a:off x="181797" y="652136"/>
            <a:ext cx="1323154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1.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문제인식 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[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지역문제 인식 배경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]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2FD66E-307A-433E-8961-18C84A775E35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84EF79-02D9-46AB-A163-6B2BFF1FA7D5}"/>
              </a:ext>
            </a:extLst>
          </p:cNvPr>
          <p:cNvSpPr txBox="1"/>
          <p:nvPr/>
        </p:nvSpPr>
        <p:spPr>
          <a:xfrm>
            <a:off x="1208867" y="5474380"/>
            <a:ext cx="6760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평가항목을 고려하여 작성해 주시기 바랍니다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. (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문제인식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해결방안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기대효과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사업화 가능성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)</a:t>
            </a:r>
            <a:endParaRPr lang="ko-KR" altLang="en-US" sz="1400" i="1" spc="-15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0196AFF-4FFE-4CE9-B162-85EF218C28C4}"/>
              </a:ext>
            </a:extLst>
          </p:cNvPr>
          <p:cNvSpPr/>
          <p:nvPr/>
        </p:nvSpPr>
        <p:spPr>
          <a:xfrm>
            <a:off x="1734371" y="1655958"/>
            <a:ext cx="5885629" cy="462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i="1" dirty="0">
                <a:solidFill>
                  <a:srgbClr val="0070C0"/>
                </a:solidFill>
                <a:latin typeface="+mn-ea"/>
              </a:rPr>
              <a:t>현재 당면한 지역문제를 인식하게 된 계기와 현황 작성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88CE50-6104-476E-88F8-588F2C7E6000}"/>
              </a:ext>
            </a:extLst>
          </p:cNvPr>
          <p:cNvSpPr txBox="1"/>
          <p:nvPr/>
        </p:nvSpPr>
        <p:spPr>
          <a:xfrm>
            <a:off x="1208867" y="5773862"/>
            <a:ext cx="7265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본 파일은 서류평가와 발표평가 자료로 사용됩니다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. (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서류평가 통과 시 수정 기한 제공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0070C0"/>
              </a:solidFill>
              <a:latin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A3EAE5C0-1066-F9E7-6A60-E0940AB73403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53230B-DC00-D879-CB43-2512C93F48BB}"/>
              </a:ext>
            </a:extLst>
          </p:cNvPr>
          <p:cNvSpPr txBox="1"/>
          <p:nvPr/>
        </p:nvSpPr>
        <p:spPr>
          <a:xfrm>
            <a:off x="2913842" y="167432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</a:p>
        </p:txBody>
      </p:sp>
    </p:spTree>
    <p:extLst>
      <p:ext uri="{BB962C8B-B14F-4D97-AF65-F5344CB8AC3E}">
        <p14:creationId xmlns:p14="http://schemas.microsoft.com/office/powerpoint/2010/main" val="77183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632559-AA71-4ECE-BBCD-3A75464659DC}"/>
              </a:ext>
            </a:extLst>
          </p:cNvPr>
          <p:cNvSpPr txBox="1"/>
          <p:nvPr/>
        </p:nvSpPr>
        <p:spPr>
          <a:xfrm>
            <a:off x="90633" y="167432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가능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142ED8-5C62-4C72-8089-8EAF8398CF99}"/>
              </a:ext>
            </a:extLst>
          </p:cNvPr>
          <p:cNvSpPr/>
          <p:nvPr/>
        </p:nvSpPr>
        <p:spPr>
          <a:xfrm>
            <a:off x="181796" y="652136"/>
            <a:ext cx="4321175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1.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문제인식 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[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지역문제 해결의 필요성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]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2FD66E-307A-433E-8961-18C84A775E35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AE7BAE-3D90-4D9B-935A-20B4214BE649}"/>
              </a:ext>
            </a:extLst>
          </p:cNvPr>
          <p:cNvSpPr txBox="1"/>
          <p:nvPr/>
        </p:nvSpPr>
        <p:spPr>
          <a:xfrm>
            <a:off x="2913842" y="167432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5568D6F-09BB-3ADD-D529-B29154838ECF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8C7F683F-4549-5B2F-C645-4BD154E957B1}"/>
              </a:ext>
            </a:extLst>
          </p:cNvPr>
          <p:cNvSpPr/>
          <p:nvPr/>
        </p:nvSpPr>
        <p:spPr>
          <a:xfrm>
            <a:off x="1734371" y="1655958"/>
            <a:ext cx="5885629" cy="462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i="1" dirty="0">
                <a:solidFill>
                  <a:srgbClr val="0070C0"/>
                </a:solidFill>
                <a:latin typeface="+mn-ea"/>
              </a:rPr>
              <a:t>해당 지역문제 해결의 필요성에 대해 작성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14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632559-AA71-4ECE-BBCD-3A75464659DC}"/>
              </a:ext>
            </a:extLst>
          </p:cNvPr>
          <p:cNvSpPr txBox="1"/>
          <p:nvPr/>
        </p:nvSpPr>
        <p:spPr>
          <a:xfrm>
            <a:off x="90633" y="167432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가능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142ED8-5C62-4C72-8089-8EAF8398CF99}"/>
              </a:ext>
            </a:extLst>
          </p:cNvPr>
          <p:cNvSpPr/>
          <p:nvPr/>
        </p:nvSpPr>
        <p:spPr>
          <a:xfrm>
            <a:off x="181796" y="652136"/>
            <a:ext cx="4321175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2.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해결방안 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[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지역문제 해결방안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]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2FD66E-307A-433E-8961-18C84A775E35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AE7BAE-3D90-4D9B-935A-20B4214BE649}"/>
              </a:ext>
            </a:extLst>
          </p:cNvPr>
          <p:cNvSpPr txBox="1"/>
          <p:nvPr/>
        </p:nvSpPr>
        <p:spPr>
          <a:xfrm>
            <a:off x="2913842" y="167432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5568D6F-09BB-3ADD-D529-B29154838ECF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8C7F683F-4549-5B2F-C645-4BD154E957B1}"/>
              </a:ext>
            </a:extLst>
          </p:cNvPr>
          <p:cNvSpPr/>
          <p:nvPr/>
        </p:nvSpPr>
        <p:spPr>
          <a:xfrm>
            <a:off x="1734371" y="1655958"/>
            <a:ext cx="5885629" cy="462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i="1" dirty="0">
                <a:solidFill>
                  <a:srgbClr val="0070C0"/>
                </a:solidFill>
                <a:latin typeface="+mn-ea"/>
              </a:rPr>
              <a:t>지역문제의 효과적인 해결방안 제시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373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632559-AA71-4ECE-BBCD-3A75464659DC}"/>
              </a:ext>
            </a:extLst>
          </p:cNvPr>
          <p:cNvSpPr txBox="1"/>
          <p:nvPr/>
        </p:nvSpPr>
        <p:spPr>
          <a:xfrm>
            <a:off x="90633" y="167432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가능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142ED8-5C62-4C72-8089-8EAF8398CF99}"/>
              </a:ext>
            </a:extLst>
          </p:cNvPr>
          <p:cNvSpPr/>
          <p:nvPr/>
        </p:nvSpPr>
        <p:spPr>
          <a:xfrm>
            <a:off x="181796" y="652136"/>
            <a:ext cx="4321175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2.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해결방안 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[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해결방안의 적합성 및 실현 가능성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]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2FD66E-307A-433E-8961-18C84A775E35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AE7BAE-3D90-4D9B-935A-20B4214BE649}"/>
              </a:ext>
            </a:extLst>
          </p:cNvPr>
          <p:cNvSpPr txBox="1"/>
          <p:nvPr/>
        </p:nvSpPr>
        <p:spPr>
          <a:xfrm>
            <a:off x="2913842" y="167432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5568D6F-09BB-3ADD-D529-B29154838ECF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8C7F683F-4549-5B2F-C645-4BD154E957B1}"/>
              </a:ext>
            </a:extLst>
          </p:cNvPr>
          <p:cNvSpPr/>
          <p:nvPr/>
        </p:nvSpPr>
        <p:spPr>
          <a:xfrm>
            <a:off x="1452563" y="1655958"/>
            <a:ext cx="7000875" cy="462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i="1" dirty="0">
                <a:solidFill>
                  <a:srgbClr val="0070C0"/>
                </a:solidFill>
                <a:latin typeface="+mn-ea"/>
              </a:rPr>
              <a:t>제시한 해결방안이 지역문제 해결에 미치는 영향</a:t>
            </a:r>
            <a:r>
              <a:rPr lang="en-US" altLang="ko-KR" i="1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i="1" dirty="0">
                <a:solidFill>
                  <a:srgbClr val="0070C0"/>
                </a:solidFill>
                <a:latin typeface="+mn-ea"/>
              </a:rPr>
              <a:t>실현 가능성 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867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632559-AA71-4ECE-BBCD-3A75464659DC}"/>
              </a:ext>
            </a:extLst>
          </p:cNvPr>
          <p:cNvSpPr txBox="1"/>
          <p:nvPr/>
        </p:nvSpPr>
        <p:spPr>
          <a:xfrm>
            <a:off x="90633" y="167432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가능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142ED8-5C62-4C72-8089-8EAF8398CF99}"/>
              </a:ext>
            </a:extLst>
          </p:cNvPr>
          <p:cNvSpPr/>
          <p:nvPr/>
        </p:nvSpPr>
        <p:spPr>
          <a:xfrm>
            <a:off x="181796" y="652136"/>
            <a:ext cx="5828479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3.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기대효과 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[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지역문제 해결의 기대효과</a:t>
            </a: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]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2FD66E-307A-433E-8961-18C84A775E35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AE7BAE-3D90-4D9B-935A-20B4214BE649}"/>
              </a:ext>
            </a:extLst>
          </p:cNvPr>
          <p:cNvSpPr txBox="1"/>
          <p:nvPr/>
        </p:nvSpPr>
        <p:spPr>
          <a:xfrm>
            <a:off x="2913842" y="167432"/>
            <a:ext cx="332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5568D6F-09BB-3ADD-D529-B29154838ECF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8C7F683F-4549-5B2F-C645-4BD154E957B1}"/>
              </a:ext>
            </a:extLst>
          </p:cNvPr>
          <p:cNvSpPr/>
          <p:nvPr/>
        </p:nvSpPr>
        <p:spPr>
          <a:xfrm>
            <a:off x="1734371" y="1655958"/>
            <a:ext cx="5885629" cy="462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i="1" dirty="0">
                <a:solidFill>
                  <a:srgbClr val="0070C0"/>
                </a:solidFill>
                <a:latin typeface="+mn-ea"/>
              </a:rPr>
              <a:t>지역문제 개선이 지역에 미치는 긍정적 효과 등을 작성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125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C632559-AA71-4ECE-BBCD-3A75464659DC}"/>
              </a:ext>
            </a:extLst>
          </p:cNvPr>
          <p:cNvSpPr txBox="1"/>
          <p:nvPr/>
        </p:nvSpPr>
        <p:spPr>
          <a:xfrm>
            <a:off x="90633" y="167432"/>
            <a:ext cx="4681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필수 기재사항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 (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현재 페이지 필수기입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i="1" dirty="0">
                <a:solidFill>
                  <a:srgbClr val="FF0000"/>
                </a:solidFill>
                <a:latin typeface="+mn-ea"/>
              </a:rPr>
              <a:t>서식 변경 불가</a:t>
            </a:r>
            <a:r>
              <a:rPr lang="en-US" altLang="ko-KR" sz="1400" i="1" dirty="0">
                <a:solidFill>
                  <a:srgbClr val="FF000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A142ED8-5C62-4C72-8089-8EAF8398CF99}"/>
              </a:ext>
            </a:extLst>
          </p:cNvPr>
          <p:cNvSpPr/>
          <p:nvPr/>
        </p:nvSpPr>
        <p:spPr>
          <a:xfrm>
            <a:off x="181796" y="652136"/>
            <a:ext cx="5828479" cy="432000"/>
          </a:xfrm>
          <a:prstGeom prst="rect">
            <a:avLst/>
          </a:prstGeom>
        </p:spPr>
        <p:txBody>
          <a:bodyPr wrap="none" lIns="0" tIns="0" rIns="0" bIns="36000" anchor="b">
            <a:noAutofit/>
          </a:bodyPr>
          <a:lstStyle/>
          <a:p>
            <a:pPr marL="0" marR="0" lvl="0" indent="0" algn="l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4. </a:t>
            </a:r>
            <a:r>
              <a:rPr lang="ko-KR" altLang="en-US" sz="2400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4546A"/>
                </a:solidFill>
                <a:latin typeface="+mj-ea"/>
                <a:ea typeface="+mj-ea"/>
              </a:rPr>
              <a:t>지원금 지출 계획</a:t>
            </a:r>
            <a:endParaRPr kumimoji="0" lang="en-US" altLang="ko-KR" sz="2400" i="0" u="none" strike="noStrike" kern="1200" cap="none" spc="-100" normalizeH="0" baseline="0" noProof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4546A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2FD66E-307A-433E-8961-18C84A775E35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94964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55568D6F-09BB-3ADD-D529-B29154838ECF}"/>
              </a:ext>
            </a:extLst>
          </p:cNvPr>
          <p:cNvCxnSpPr>
            <a:cxnSpLocks/>
          </p:cNvCxnSpPr>
          <p:nvPr/>
        </p:nvCxnSpPr>
        <p:spPr>
          <a:xfrm>
            <a:off x="181796" y="1084138"/>
            <a:ext cx="4933129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4C1CC2-1FC1-8F3F-CDE2-01FD492A2CA5}"/>
              </a:ext>
            </a:extLst>
          </p:cNvPr>
          <p:cNvSpPr txBox="1"/>
          <p:nvPr/>
        </p:nvSpPr>
        <p:spPr>
          <a:xfrm>
            <a:off x="415540" y="5906382"/>
            <a:ext cx="907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 식비 및 다과비는 전체 사업비의 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20%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이하로 책정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현장답사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외부업체 미팅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사업 전시회 등 사용 가능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spc="-150" dirty="0">
                <a:solidFill>
                  <a:srgbClr val="0070C0"/>
                </a:solidFill>
                <a:latin typeface="+mn-ea"/>
              </a:rPr>
              <a:t>내부 회의 시 사용 불가</a:t>
            </a:r>
            <a:r>
              <a:rPr lang="en-US" altLang="ko-KR" sz="1400" i="1" spc="-150" dirty="0">
                <a:solidFill>
                  <a:srgbClr val="0070C0"/>
                </a:solidFill>
                <a:latin typeface="+mn-ea"/>
              </a:rPr>
              <a:t>)</a:t>
            </a:r>
            <a:endParaRPr lang="ko-KR" altLang="en-US" sz="1400" i="1" spc="-15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0D47D-185E-D1BE-669C-E537A2F269E6}"/>
              </a:ext>
            </a:extLst>
          </p:cNvPr>
          <p:cNvSpPr txBox="1"/>
          <p:nvPr/>
        </p:nvSpPr>
        <p:spPr>
          <a:xfrm>
            <a:off x="3189536" y="6205864"/>
            <a:ext cx="352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도서구입비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교통비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답례품은 사용 불가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6DF49-A97B-0466-07B2-E858835CF90B}"/>
              </a:ext>
            </a:extLst>
          </p:cNvPr>
          <p:cNvSpPr txBox="1"/>
          <p:nvPr/>
        </p:nvSpPr>
        <p:spPr>
          <a:xfrm>
            <a:off x="1981682" y="6505346"/>
            <a:ext cx="5942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총 합계 금액이 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3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백만 원이 되도록 작성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부가세 포함한 금액으로 작성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)</a:t>
            </a:r>
            <a:endParaRPr lang="ko-KR" altLang="en-US" sz="1400" i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E0129-8D5C-BDAE-7AFF-E391269CA527}"/>
              </a:ext>
            </a:extLst>
          </p:cNvPr>
          <p:cNvSpPr txBox="1"/>
          <p:nvPr/>
        </p:nvSpPr>
        <p:spPr>
          <a:xfrm>
            <a:off x="4488475" y="582494"/>
            <a:ext cx="5235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*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공과금 내용 수정 불가</a:t>
            </a:r>
            <a:r>
              <a:rPr lang="en-US" altLang="ko-KR" sz="1400" i="1" dirty="0">
                <a:solidFill>
                  <a:srgbClr val="0070C0"/>
                </a:solidFill>
                <a:latin typeface="+mn-ea"/>
              </a:rPr>
              <a:t>, </a:t>
            </a:r>
            <a:r>
              <a:rPr lang="ko-KR" altLang="en-US" sz="1400" i="1" dirty="0">
                <a:solidFill>
                  <a:srgbClr val="0070C0"/>
                </a:solidFill>
                <a:latin typeface="+mn-ea"/>
              </a:rPr>
              <a:t>파란색 글씨는 삭제 후 기재해 주세요</a:t>
            </a:r>
          </a:p>
        </p:txBody>
      </p:sp>
      <p:graphicFrame>
        <p:nvGraphicFramePr>
          <p:cNvPr id="4" name="표 6">
            <a:extLst>
              <a:ext uri="{FF2B5EF4-FFF2-40B4-BE49-F238E27FC236}">
                <a16:creationId xmlns:a16="http://schemas.microsoft.com/office/drawing/2014/main" id="{9E4C43AB-1CB8-2AF0-9B9B-2C79B32FC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196720"/>
              </p:ext>
            </p:extLst>
          </p:nvPr>
        </p:nvGraphicFramePr>
        <p:xfrm>
          <a:off x="306003" y="1261059"/>
          <a:ext cx="9293995" cy="458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028">
                  <a:extLst>
                    <a:ext uri="{9D8B030D-6E8A-4147-A177-3AD203B41FA5}">
                      <a16:colId xmlns:a16="http://schemas.microsoft.com/office/drawing/2014/main" val="1308883019"/>
                    </a:ext>
                  </a:extLst>
                </a:gridCol>
                <a:gridCol w="1501629">
                  <a:extLst>
                    <a:ext uri="{9D8B030D-6E8A-4147-A177-3AD203B41FA5}">
                      <a16:colId xmlns:a16="http://schemas.microsoft.com/office/drawing/2014/main" val="2487898699"/>
                    </a:ext>
                  </a:extLst>
                </a:gridCol>
                <a:gridCol w="1937857">
                  <a:extLst>
                    <a:ext uri="{9D8B030D-6E8A-4147-A177-3AD203B41FA5}">
                      <a16:colId xmlns:a16="http://schemas.microsoft.com/office/drawing/2014/main" val="4245345553"/>
                    </a:ext>
                  </a:extLst>
                </a:gridCol>
                <a:gridCol w="3573710">
                  <a:extLst>
                    <a:ext uri="{9D8B030D-6E8A-4147-A177-3AD203B41FA5}">
                      <a16:colId xmlns:a16="http://schemas.microsoft.com/office/drawing/2014/main" val="2010844407"/>
                    </a:ext>
                  </a:extLst>
                </a:gridCol>
                <a:gridCol w="1666771">
                  <a:extLst>
                    <a:ext uri="{9D8B030D-6E8A-4147-A177-3AD203B41FA5}">
                      <a16:colId xmlns:a16="http://schemas.microsoft.com/office/drawing/2014/main" val="1072745968"/>
                    </a:ext>
                  </a:extLst>
                </a:gridCol>
              </a:tblGrid>
              <a:tr h="3220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비목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지출항목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산출내역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예산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858486"/>
                  </a:ext>
                </a:extLst>
              </a:tr>
              <a:tr h="755244">
                <a:tc rowSpan="6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보      조      금</a:t>
                      </a:r>
                    </a:p>
                  </a:txBody>
                  <a:tcPr vert="ea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자문 및 </a:t>
                      </a:r>
                      <a:r>
                        <a:rPr lang="ko-KR" altLang="en-US" sz="1200" kern="1200" dirty="0" err="1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강사비</a:t>
                      </a:r>
                      <a:endParaRPr lang="ko-KR" altLang="en-US" sz="1200" kern="12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전문가 </a:t>
                      </a:r>
                      <a:r>
                        <a:rPr lang="ko-KR" altLang="en-US" sz="1100" i="1" dirty="0" err="1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강사비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100,000(2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시간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)*2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200,000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271341"/>
                  </a:ext>
                </a:extLst>
              </a:tr>
              <a:tr h="755244">
                <a:tc vMerge="1">
                  <a:txBody>
                    <a:bodyPr/>
                    <a:lstStyle/>
                    <a:p>
                      <a:pPr latinLnBrk="1"/>
                      <a:endParaRPr lang="ko-KR" altLang="en-US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소모성 물품구입비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A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사업 재료비</a:t>
                      </a:r>
                      <a:endParaRPr lang="en-US" altLang="ko-KR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B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행사 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DIY 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키트 구매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가죽공예 재료비 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50,000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*2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키트 구매 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20,000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*5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1,000,000</a:t>
                      </a:r>
                    </a:p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1,000,000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83951"/>
                  </a:ext>
                </a:extLst>
              </a:tr>
              <a:tr h="755244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단기임차료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행사 장소대여비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10,000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*5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시간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50,000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5091"/>
                  </a:ext>
                </a:extLst>
              </a:tr>
              <a:tr h="779254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식비 및 </a:t>
                      </a:r>
                      <a:r>
                        <a:rPr lang="ko-KR" altLang="en-US" sz="1200" dirty="0" err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다과비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A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사업 식비 및 </a:t>
                      </a:r>
                      <a:r>
                        <a:rPr lang="ko-KR" altLang="en-US" sz="1100" i="1" dirty="0" err="1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다과비</a:t>
                      </a:r>
                      <a:endParaRPr lang="en-US" altLang="ko-KR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B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행사 식비 및 </a:t>
                      </a:r>
                      <a:r>
                        <a:rPr lang="ko-KR" altLang="en-US" sz="1100" i="1" dirty="0" err="1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다과비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 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- 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행사용 </a:t>
                      </a:r>
                      <a:r>
                        <a:rPr lang="ko-KR" altLang="en-US" sz="1100" i="1" dirty="0" err="1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다과비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Tx/>
                        <a:buChar char="-"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8,000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*2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  <a:endParaRPr lang="en-US" altLang="ko-KR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marL="171450" indent="-171450" algn="l" latinLnBrk="1">
                        <a:buFontTx/>
                        <a:buChar char="-"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8,000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*5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  <a:endParaRPr lang="en-US" altLang="ko-KR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marL="171450" indent="-171450" algn="l" latinLnBrk="1">
                        <a:buFontTx/>
                        <a:buChar char="-"/>
                      </a:pP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4,000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원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*10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명</a:t>
                      </a:r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*1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160,000</a:t>
                      </a:r>
                    </a:p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400,000</a:t>
                      </a:r>
                    </a:p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40,000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926819"/>
                  </a:ext>
                </a:extLst>
              </a:tr>
              <a:tr h="779421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홍보비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현수막 제작</a:t>
                      </a:r>
                      <a:endParaRPr lang="en-US" altLang="ko-KR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algn="l" latinLnBrk="1"/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행사 안내 책자 제작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50,000*1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식</a:t>
                      </a:r>
                      <a:endParaRPr lang="en-US" altLang="ko-KR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algn="l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100,000*1</a:t>
                      </a:r>
                      <a:r>
                        <a:rPr lang="ko-KR" altLang="en-US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50,000</a:t>
                      </a:r>
                    </a:p>
                    <a:p>
                      <a:pPr algn="r" latinLnBrk="1"/>
                      <a:r>
                        <a:rPr lang="en-US" altLang="ko-KR" sz="1100" i="1" dirty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100,000</a:t>
                      </a:r>
                      <a:endParaRPr lang="ko-KR" altLang="en-US" sz="1100" i="1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194970"/>
                  </a:ext>
                </a:extLst>
              </a:tr>
              <a:tr h="439579">
                <a:tc vMerge="1"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rgbClr val="44546A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합계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i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latinLnBrk="1"/>
                      <a:endParaRPr lang="ko-KR" altLang="en-US" sz="1100" i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i="0" dirty="0">
                          <a:solidFill>
                            <a:srgbClr val="FFFFFF"/>
                          </a:solidFill>
                          <a:latin typeface="+mj-ea"/>
                          <a:ea typeface="+mj-ea"/>
                        </a:rPr>
                        <a:t>3,000,000</a:t>
                      </a:r>
                      <a:endParaRPr lang="ko-KR" altLang="en-US" sz="1100" i="0" dirty="0">
                        <a:solidFill>
                          <a:srgbClr val="FFFFFF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65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08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507</Words>
  <Application>Microsoft Office PowerPoint</Application>
  <PresentationFormat>A4 용지(210x297mm)</PresentationFormat>
  <Paragraphs>93</Paragraphs>
  <Slides>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3" baseType="lpstr">
      <vt:lpstr>Arial</vt:lpstr>
      <vt:lpstr>맑은 고딕</vt:lpstr>
      <vt:lpstr>Calibri Light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m28741</dc:creator>
  <cp:lastModifiedBy>ssuch</cp:lastModifiedBy>
  <cp:revision>42</cp:revision>
  <cp:lastPrinted>2020-11-13T01:51:01Z</cp:lastPrinted>
  <dcterms:created xsi:type="dcterms:W3CDTF">2020-11-12T01:49:51Z</dcterms:created>
  <dcterms:modified xsi:type="dcterms:W3CDTF">2023-04-24T07:22:44Z</dcterms:modified>
</cp:coreProperties>
</file>