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60" r:id="rId2"/>
    <p:sldId id="261" r:id="rId3"/>
    <p:sldId id="262" r:id="rId4"/>
    <p:sldId id="263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266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3563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6205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950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3904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859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992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6490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43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49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47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050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C5A59-EFEE-4598-BBBF-CCB593310F9B}" type="datetimeFigureOut">
              <a:rPr lang="ko-KR" altLang="en-US" smtClean="0"/>
              <a:t>2023-01-04</a:t>
            </a:fld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72F3-30ED-4448-B7E3-A2A82BC27DD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6753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nfosecu.sei@Samsung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781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>
                <a:latin typeface="+mn-ea"/>
              </a:rPr>
              <a:t>&lt;</a:t>
            </a:r>
            <a:r>
              <a:rPr lang="ko-KR" altLang="en-US" sz="1100" dirty="0">
                <a:latin typeface="+mn-ea"/>
              </a:rPr>
              <a:t>삼성물산 주식회사</a:t>
            </a:r>
            <a:r>
              <a:rPr lang="en-US" altLang="ko-KR" sz="1100" dirty="0">
                <a:latin typeface="+mn-ea"/>
              </a:rPr>
              <a:t>&gt;(</a:t>
            </a:r>
            <a:r>
              <a:rPr lang="ko-KR" altLang="en-US" sz="1100" dirty="0">
                <a:latin typeface="+mn-ea"/>
              </a:rPr>
              <a:t>이하 </a:t>
            </a:r>
            <a:r>
              <a:rPr lang="en-US" altLang="ko-KR" sz="1100" dirty="0">
                <a:latin typeface="+mn-ea"/>
              </a:rPr>
              <a:t>'</a:t>
            </a:r>
            <a:r>
              <a:rPr lang="ko-KR" altLang="en-US" sz="1100" dirty="0">
                <a:latin typeface="+mn-ea"/>
              </a:rPr>
              <a:t>회사</a:t>
            </a:r>
            <a:r>
              <a:rPr lang="en-US" altLang="ko-KR" sz="1100" dirty="0">
                <a:latin typeface="+mn-ea"/>
              </a:rPr>
              <a:t>'</a:t>
            </a:r>
            <a:r>
              <a:rPr lang="ko-KR" altLang="en-US" sz="1100" dirty="0">
                <a:latin typeface="+mn-ea"/>
              </a:rPr>
              <a:t>라고 함</a:t>
            </a:r>
            <a:r>
              <a:rPr lang="en-US" altLang="ko-KR" sz="1100" dirty="0">
                <a:latin typeface="+mn-ea"/>
              </a:rPr>
              <a:t>)</a:t>
            </a:r>
            <a:r>
              <a:rPr lang="ko-KR" altLang="en-US" sz="1100" dirty="0">
                <a:latin typeface="+mn-ea"/>
              </a:rPr>
              <a:t>는 </a:t>
            </a:r>
            <a:r>
              <a:rPr lang="en-US" altLang="ko-KR" sz="1100" dirty="0">
                <a:latin typeface="+mn-ea"/>
              </a:rPr>
              <a:t>『</a:t>
            </a:r>
            <a:r>
              <a:rPr lang="ko-KR" altLang="en-US" sz="1100" dirty="0">
                <a:latin typeface="+mn-ea"/>
              </a:rPr>
              <a:t>개인정보보호법</a:t>
            </a:r>
            <a:r>
              <a:rPr lang="en-US" altLang="ko-KR" sz="1100" dirty="0" smtClean="0">
                <a:latin typeface="+mn-ea"/>
              </a:rPr>
              <a:t>』</a:t>
            </a:r>
            <a:r>
              <a:rPr lang="en-US" altLang="ko-KR" sz="1100" strike="sngStrike" dirty="0">
                <a:latin typeface="+mn-ea"/>
              </a:rPr>
              <a:t> </a:t>
            </a:r>
            <a:r>
              <a:rPr lang="ko-KR" altLang="en-US" sz="1100" dirty="0" smtClean="0">
                <a:latin typeface="+mn-ea"/>
              </a:rPr>
              <a:t>에 </a:t>
            </a:r>
            <a:r>
              <a:rPr lang="ko-KR" altLang="en-US" sz="1100" dirty="0">
                <a:latin typeface="+mn-ea"/>
              </a:rPr>
              <a:t>따라 정보주체의 개인정보보호 및 권익을 보호하고 개인정보와 관련한 정보주체의 고충을 원활하게 처리할 수 있도록 다음과 같은 방침을 두고 있습니다</a:t>
            </a:r>
            <a:r>
              <a:rPr lang="en-US" altLang="ko-KR" sz="1100" dirty="0">
                <a:latin typeface="+mn-ea"/>
              </a:rPr>
              <a:t>.</a:t>
            </a:r>
            <a:br>
              <a:rPr lang="en-US" altLang="ko-KR" sz="1100" dirty="0">
                <a:latin typeface="+mn-ea"/>
              </a:rPr>
            </a:br>
            <a:r>
              <a:rPr lang="en-US" altLang="ko-KR" sz="1100" dirty="0">
                <a:latin typeface="+mn-ea"/>
              </a:rPr>
              <a:t/>
            </a:r>
            <a:br>
              <a:rPr lang="en-US" altLang="ko-KR" sz="1100" dirty="0">
                <a:latin typeface="+mn-ea"/>
              </a:rPr>
            </a:br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1</a:t>
            </a:r>
            <a:r>
              <a:rPr lang="ko-KR" altLang="en-US" sz="1100" b="1" u="sng" dirty="0">
                <a:latin typeface="+mn-ea"/>
              </a:rPr>
              <a:t>장 수집하는 개인정보의 항목 및 수집방법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(1) </a:t>
            </a:r>
            <a:r>
              <a:rPr lang="ko-KR" altLang="en-US" sz="1100" dirty="0">
                <a:latin typeface="+mn-ea"/>
              </a:rPr>
              <a:t>회사는 다음의 개인정보를 수집하고 있습니다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r>
              <a:rPr lang="en-US" altLang="ko-KR" sz="1100" dirty="0">
                <a:latin typeface="+mn-ea"/>
              </a:rPr>
              <a:t>  </a:t>
            </a:r>
          </a:p>
          <a:p>
            <a:pPr>
              <a:lnSpc>
                <a:spcPct val="180000"/>
              </a:lnSpc>
            </a:pPr>
            <a:r>
              <a:rPr lang="en-US" altLang="ko-KR" sz="1100" dirty="0">
                <a:latin typeface="+mn-ea"/>
              </a:rPr>
              <a:t>   - &lt;</a:t>
            </a:r>
            <a:r>
              <a:rPr lang="ko-KR" altLang="en-US" sz="1100" dirty="0">
                <a:latin typeface="+mn-ea"/>
              </a:rPr>
              <a:t>삼성물산 </a:t>
            </a:r>
            <a:r>
              <a:rPr lang="ko-KR" altLang="en-US" sz="1100" dirty="0" smtClean="0">
                <a:latin typeface="+mn-ea"/>
              </a:rPr>
              <a:t>순간 </a:t>
            </a:r>
            <a:r>
              <a:rPr lang="en-US" altLang="ko-KR" sz="1100" dirty="0" smtClean="0">
                <a:latin typeface="+mn-ea"/>
              </a:rPr>
              <a:t>SNS</a:t>
            </a:r>
            <a:r>
              <a:rPr lang="ko-KR" altLang="en-US" sz="1100" dirty="0" smtClean="0">
                <a:latin typeface="+mn-ea"/>
              </a:rPr>
              <a:t>서포터즈</a:t>
            </a:r>
            <a:r>
              <a:rPr lang="en-US" altLang="ko-KR" sz="1100" dirty="0" smtClean="0">
                <a:latin typeface="+mn-ea"/>
              </a:rPr>
              <a:t>&gt; </a:t>
            </a:r>
            <a:r>
              <a:rPr lang="ko-KR" altLang="en-US" sz="1100" dirty="0">
                <a:latin typeface="+mn-ea"/>
              </a:rPr>
              <a:t>지원 시 수집 </a:t>
            </a:r>
            <a:r>
              <a:rPr lang="ko-KR" altLang="en-US" sz="1100" dirty="0" smtClean="0">
                <a:latin typeface="+mn-ea"/>
              </a:rPr>
              <a:t>항목</a:t>
            </a:r>
            <a:r>
              <a:rPr lang="en-US" altLang="ko-KR" sz="1100" dirty="0" smtClean="0">
                <a:latin typeface="+mn-ea"/>
              </a:rPr>
              <a:t>(</a:t>
            </a:r>
            <a:r>
              <a:rPr lang="ko-KR" altLang="en-US" sz="1100" dirty="0" smtClean="0">
                <a:latin typeface="+mn-ea"/>
              </a:rPr>
              <a:t>필수</a:t>
            </a:r>
            <a:r>
              <a:rPr lang="en-US" altLang="ko-KR" sz="1100" dirty="0" smtClean="0">
                <a:latin typeface="+mn-ea"/>
              </a:rPr>
              <a:t>)</a:t>
            </a:r>
            <a:r>
              <a:rPr lang="ko-KR" altLang="en-US" sz="1100" dirty="0" smtClean="0">
                <a:latin typeface="+mn-ea"/>
              </a:rPr>
              <a:t> 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>
                <a:latin typeface="+mn-ea"/>
              </a:rPr>
              <a:t>이름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성별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생년월일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학교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strike="sngStrike" dirty="0">
                <a:latin typeface="+mn-ea"/>
              </a:rPr>
              <a:t>학과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재학 여부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연락처</a:t>
            </a:r>
            <a:r>
              <a:rPr lang="en-US" altLang="ko-KR" sz="1100" dirty="0">
                <a:latin typeface="+mn-ea"/>
              </a:rPr>
              <a:t>, E-mail, SNS </a:t>
            </a:r>
            <a:r>
              <a:rPr lang="ko-KR" altLang="en-US" sz="1100" dirty="0">
                <a:latin typeface="+mn-ea"/>
              </a:rPr>
              <a:t>계정 주소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(2) </a:t>
            </a:r>
            <a:r>
              <a:rPr lang="ko-KR" altLang="en-US" sz="1100" dirty="0">
                <a:latin typeface="+mn-ea"/>
              </a:rPr>
              <a:t>회사는 다음과 같은 방법으로 개인정보를 수집합니다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r>
              <a:rPr lang="en-US" altLang="ko-KR" sz="1100" dirty="0">
                <a:latin typeface="+mn-ea"/>
              </a:rPr>
              <a:t>   </a:t>
            </a:r>
          </a:p>
          <a:p>
            <a:r>
              <a:rPr lang="en-US" altLang="ko-KR" sz="1100" dirty="0">
                <a:latin typeface="+mn-ea"/>
              </a:rPr>
              <a:t>   - &lt;</a:t>
            </a:r>
            <a:r>
              <a:rPr lang="ko-KR" altLang="en-US" sz="1100" dirty="0" smtClean="0">
                <a:latin typeface="+mn-ea"/>
              </a:rPr>
              <a:t>삼성물산 순간 </a:t>
            </a:r>
            <a:r>
              <a:rPr lang="en-US" altLang="ko-KR" sz="1100" dirty="0" smtClean="0">
                <a:latin typeface="+mn-ea"/>
              </a:rPr>
              <a:t>SNS </a:t>
            </a:r>
            <a:r>
              <a:rPr lang="ko-KR" altLang="en-US" sz="1100" dirty="0" smtClean="0">
                <a:latin typeface="+mn-ea"/>
              </a:rPr>
              <a:t>서포터즈 </a:t>
            </a:r>
            <a:r>
              <a:rPr lang="en-US" altLang="ko-KR" sz="1100" dirty="0" smtClean="0">
                <a:latin typeface="+mn-ea"/>
              </a:rPr>
              <a:t>&gt; </a:t>
            </a:r>
            <a:r>
              <a:rPr lang="ko-KR" altLang="en-US" sz="1100" dirty="0">
                <a:latin typeface="+mn-ea"/>
              </a:rPr>
              <a:t>지원 시 이메일</a:t>
            </a:r>
            <a:r>
              <a:rPr lang="en-US" altLang="ko-KR" sz="1100" dirty="0">
                <a:latin typeface="+mn-ea"/>
              </a:rPr>
              <a:t>(</a:t>
            </a:r>
            <a:r>
              <a:rPr lang="en-US" altLang="ko-KR" sz="1100" dirty="0" smtClean="0">
                <a:latin typeface="+mn-ea"/>
              </a:rPr>
              <a:t>savina.choi@samsung.com</a:t>
            </a:r>
            <a:r>
              <a:rPr lang="en-US" altLang="ko-KR" sz="1100" dirty="0">
                <a:latin typeface="+mn-ea"/>
              </a:rPr>
              <a:t>)</a:t>
            </a:r>
            <a:r>
              <a:rPr lang="ko-KR" altLang="en-US" sz="1100" dirty="0">
                <a:latin typeface="+mn-ea"/>
              </a:rPr>
              <a:t> 로 지원서 전송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2</a:t>
            </a:r>
            <a:r>
              <a:rPr lang="ko-KR" altLang="en-US" sz="1100" b="1" u="sng" dirty="0">
                <a:latin typeface="+mn-ea"/>
              </a:rPr>
              <a:t>장 개인정보의 수집 및 이용 목적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개인정보를 다음의 목적을 위해 처리합니다</a:t>
            </a:r>
            <a:r>
              <a:rPr lang="en-US" altLang="ko-KR" sz="1100" dirty="0">
                <a:latin typeface="+mn-ea"/>
              </a:rPr>
              <a:t>. </a:t>
            </a:r>
            <a:r>
              <a:rPr lang="ko-KR" altLang="en-US" sz="1100" dirty="0">
                <a:latin typeface="+mn-ea"/>
              </a:rPr>
              <a:t>처리한 개인정보는 다음의 목적 이외의 용도로는 사용하지 않으며 이용 목적 이 변경될 시에는 사전동의를 구하겠습니다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   - </a:t>
            </a:r>
            <a:r>
              <a:rPr lang="en-US" altLang="ko-KR" sz="1100" dirty="0" smtClean="0">
                <a:latin typeface="+mn-ea"/>
              </a:rPr>
              <a:t>&lt;</a:t>
            </a:r>
            <a:r>
              <a:rPr lang="ko-KR" altLang="en-US" sz="1100" dirty="0">
                <a:latin typeface="+mn-ea"/>
              </a:rPr>
              <a:t> 삼성물산 순간 </a:t>
            </a:r>
            <a:r>
              <a:rPr lang="en-US" altLang="ko-KR" sz="1100" dirty="0">
                <a:latin typeface="+mn-ea"/>
              </a:rPr>
              <a:t>SNS </a:t>
            </a:r>
            <a:r>
              <a:rPr lang="ko-KR" altLang="en-US" sz="1100" dirty="0">
                <a:latin typeface="+mn-ea"/>
              </a:rPr>
              <a:t>서포터즈 </a:t>
            </a:r>
            <a:r>
              <a:rPr lang="en-US" altLang="ko-KR" sz="1100" dirty="0" smtClean="0">
                <a:latin typeface="+mn-ea"/>
              </a:rPr>
              <a:t>&gt; </a:t>
            </a:r>
            <a:r>
              <a:rPr lang="ko-KR" altLang="en-US" sz="1100" dirty="0">
                <a:latin typeface="+mn-ea"/>
              </a:rPr>
              <a:t>개인정보의 수집 및 이용 목적 </a:t>
            </a:r>
            <a:r>
              <a:rPr lang="en-US" altLang="ko-KR" sz="1100" dirty="0">
                <a:latin typeface="+mn-ea"/>
              </a:rPr>
              <a:t>: </a:t>
            </a:r>
            <a:r>
              <a:rPr lang="ko-KR" altLang="en-US" sz="1100" dirty="0">
                <a:latin typeface="+mn-ea"/>
              </a:rPr>
              <a:t>지원자 심사</a:t>
            </a:r>
            <a:r>
              <a:rPr lang="en-US" altLang="ko-KR" sz="1100" dirty="0">
                <a:latin typeface="+mn-ea"/>
              </a:rPr>
              <a:t>/</a:t>
            </a:r>
            <a:r>
              <a:rPr lang="ko-KR" altLang="en-US" sz="1100" dirty="0">
                <a:latin typeface="+mn-ea"/>
              </a:rPr>
              <a:t>선발 및 합격자 개인정보 관리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3</a:t>
            </a:r>
            <a:r>
              <a:rPr lang="ko-KR" altLang="en-US" sz="1100" b="1" u="sng" dirty="0">
                <a:latin typeface="+mn-ea"/>
              </a:rPr>
              <a:t>장 개인정보의 제</a:t>
            </a:r>
            <a:r>
              <a:rPr lang="en-US" altLang="ko-KR" sz="1100" b="1" u="sng" dirty="0">
                <a:latin typeface="+mn-ea"/>
              </a:rPr>
              <a:t>3</a:t>
            </a:r>
            <a:r>
              <a:rPr lang="ko-KR" altLang="en-US" sz="1100" b="1" u="sng" dirty="0">
                <a:latin typeface="+mn-ea"/>
              </a:rPr>
              <a:t>자 제공에 관한 사항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이용자들의 개인정보를 </a:t>
            </a:r>
            <a:r>
              <a:rPr lang="en-US" altLang="ko-KR" sz="1100" dirty="0">
                <a:latin typeface="+mn-ea"/>
              </a:rPr>
              <a:t>"2. </a:t>
            </a:r>
            <a:r>
              <a:rPr lang="ko-KR" altLang="en-US" sz="1100" dirty="0">
                <a:latin typeface="+mn-ea"/>
              </a:rPr>
              <a:t>개인정보의 수집 및 이용목적</a:t>
            </a:r>
            <a:r>
              <a:rPr lang="en-US" altLang="ko-KR" sz="1100" dirty="0">
                <a:latin typeface="+mn-ea"/>
              </a:rPr>
              <a:t>"</a:t>
            </a:r>
            <a:r>
              <a:rPr lang="ko-KR" altLang="en-US" sz="1100" dirty="0">
                <a:latin typeface="+mn-ea"/>
              </a:rPr>
              <a:t>에서 고지한 범위 내에서 사용하며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이용자의 사전 동의 없이는 동 범위를 초과하여 이용하거나 원칙적으로 이용자의 개인정보를 외부에 공개하지 않습니다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r>
              <a:rPr lang="ko-KR" altLang="en-US" sz="1100" dirty="0">
                <a:latin typeface="+mn-ea"/>
              </a:rPr>
              <a:t>다만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아래의 경우에는 예외로 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 1. </a:t>
            </a:r>
            <a:r>
              <a:rPr lang="ko-KR" altLang="en-US" sz="1100" dirty="0">
                <a:latin typeface="+mn-ea"/>
              </a:rPr>
              <a:t>이용자들이 사전에 동의한 경우</a:t>
            </a:r>
          </a:p>
          <a:p>
            <a:r>
              <a:rPr lang="en-US" altLang="ko-KR" sz="1100" dirty="0">
                <a:latin typeface="+mn-ea"/>
              </a:rPr>
              <a:t> 2. </a:t>
            </a:r>
            <a:r>
              <a:rPr lang="ko-KR" altLang="en-US" sz="1100" dirty="0">
                <a:latin typeface="+mn-ea"/>
              </a:rPr>
              <a:t>법령의 규정에 의거하거나</a:t>
            </a:r>
            <a:r>
              <a:rPr lang="en-US" altLang="ko-KR" sz="1100" dirty="0">
                <a:latin typeface="+mn-ea"/>
              </a:rPr>
              <a:t>, </a:t>
            </a:r>
          </a:p>
          <a:p>
            <a:r>
              <a:rPr lang="en-US" altLang="ko-KR" sz="1100" dirty="0">
                <a:latin typeface="+mn-ea"/>
              </a:rPr>
              <a:t>    </a:t>
            </a:r>
            <a:r>
              <a:rPr lang="ko-KR" altLang="en-US" sz="1100" dirty="0">
                <a:latin typeface="+mn-ea"/>
              </a:rPr>
              <a:t>수사 목적으로 법령에 정해진 절차와 방법에 따라 수사기관의 요구가 있는 경우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4</a:t>
            </a:r>
            <a:r>
              <a:rPr lang="ko-KR" altLang="en-US" sz="1100" b="1" u="sng" dirty="0">
                <a:latin typeface="+mn-ea"/>
              </a:rPr>
              <a:t>장 개인정보의 처리 위탁 </a:t>
            </a:r>
            <a:r>
              <a:rPr lang="en-US" altLang="ko-KR" sz="1100" b="1" u="sng" dirty="0">
                <a:latin typeface="+mn-ea"/>
              </a:rPr>
              <a:t>: </a:t>
            </a:r>
            <a:r>
              <a:rPr lang="ko-KR" altLang="en-US" sz="1100" b="1" u="sng" dirty="0">
                <a:latin typeface="+mn-ea"/>
              </a:rPr>
              <a:t>해당 없음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5</a:t>
            </a:r>
            <a:r>
              <a:rPr lang="ko-KR" altLang="en-US" sz="1100" b="1" u="sng" dirty="0">
                <a:latin typeface="+mn-ea"/>
              </a:rPr>
              <a:t>장 개인정보의 처리 및 보유기간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회사는 법령에 따른 개인정보 보유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이용기간 또는 정보주체로부터 개인정보를 수집 시에 동의 받은 개인정보 보유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이용기간 내에서 개인정보를 처리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보유합니다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b="1" dirty="0">
                <a:latin typeface="+mn-ea"/>
              </a:rPr>
              <a:t>   - </a:t>
            </a:r>
            <a:r>
              <a:rPr lang="en-US" altLang="ko-KR" sz="1100" b="1" dirty="0" smtClean="0">
                <a:latin typeface="+mn-ea"/>
              </a:rPr>
              <a:t>&lt;</a:t>
            </a:r>
            <a:r>
              <a:rPr lang="ko-KR" altLang="en-US" sz="1100" b="1" dirty="0">
                <a:latin typeface="+mn-ea"/>
              </a:rPr>
              <a:t> 삼성물산 순간 </a:t>
            </a:r>
            <a:r>
              <a:rPr lang="en-US" altLang="ko-KR" sz="1100" b="1" dirty="0">
                <a:latin typeface="+mn-ea"/>
              </a:rPr>
              <a:t>SNS </a:t>
            </a:r>
            <a:r>
              <a:rPr lang="ko-KR" altLang="en-US" sz="1100" b="1" dirty="0">
                <a:latin typeface="+mn-ea"/>
              </a:rPr>
              <a:t>서포터즈 </a:t>
            </a:r>
            <a:r>
              <a:rPr lang="en-US" altLang="ko-KR" sz="1100" b="1" dirty="0" smtClean="0">
                <a:latin typeface="+mn-ea"/>
              </a:rPr>
              <a:t>&gt; </a:t>
            </a:r>
            <a:r>
              <a:rPr lang="ko-KR" altLang="en-US" sz="1100" b="1" dirty="0">
                <a:latin typeface="+mn-ea"/>
              </a:rPr>
              <a:t>개인정보 처리 및 보유기간</a:t>
            </a:r>
            <a:r>
              <a:rPr lang="en-US" altLang="ko-KR" sz="1100" b="1" dirty="0">
                <a:latin typeface="+mn-ea"/>
              </a:rPr>
              <a:t> :</a:t>
            </a:r>
            <a:r>
              <a:rPr lang="ko-KR" altLang="en-US" sz="1100" b="1" dirty="0">
                <a:latin typeface="+mn-ea"/>
              </a:rPr>
              <a:t> 활동 만료 시까지</a:t>
            </a:r>
            <a:endParaRPr lang="en-US" altLang="ko-KR" sz="1100" b="1" dirty="0">
              <a:latin typeface="+mn-ea"/>
            </a:endParaRPr>
          </a:p>
          <a:p>
            <a:r>
              <a:rPr lang="en-US" altLang="ko-KR" sz="1100" b="1" dirty="0">
                <a:latin typeface="+mn-ea"/>
              </a:rPr>
              <a:t>     (</a:t>
            </a:r>
            <a:r>
              <a:rPr lang="ko-KR" altLang="en-US" sz="1100" b="1" dirty="0">
                <a:latin typeface="+mn-ea"/>
              </a:rPr>
              <a:t>합격자는 활동 이력 확인을 위해 활동 만료 후 </a:t>
            </a:r>
            <a:r>
              <a:rPr lang="en-US" altLang="ko-KR" sz="1100" b="1" dirty="0" smtClean="0">
                <a:latin typeface="+mn-ea"/>
              </a:rPr>
              <a:t>1</a:t>
            </a:r>
            <a:r>
              <a:rPr lang="ko-KR" altLang="en-US" sz="1100" b="1" dirty="0" smtClean="0">
                <a:latin typeface="+mn-ea"/>
              </a:rPr>
              <a:t>개월 </a:t>
            </a:r>
            <a:r>
              <a:rPr lang="ko-KR" altLang="en-US" sz="1100" b="1" dirty="0">
                <a:latin typeface="+mn-ea"/>
              </a:rPr>
              <a:t>보관</a:t>
            </a:r>
            <a:r>
              <a:rPr lang="en-US" altLang="ko-KR" sz="1100" b="1" dirty="0">
                <a:latin typeface="+mn-ea"/>
              </a:rPr>
              <a:t>)</a:t>
            </a:r>
          </a:p>
          <a:p>
            <a:endParaRPr lang="en-US" altLang="ko-KR" sz="11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8549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0317" y="72189"/>
            <a:ext cx="6737684" cy="804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6</a:t>
            </a:r>
            <a:r>
              <a:rPr lang="ko-KR" altLang="en-US" sz="1100" b="1" u="sng" dirty="0">
                <a:latin typeface="+mn-ea"/>
              </a:rPr>
              <a:t>장 이용자 및 법정대리인의 권리와 그 행사방법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>
                <a:latin typeface="+mn-ea"/>
              </a:rPr>
              <a:t>정보주체는 회사에 대해 언제든지 다음 각 호의 개인정보보호 관련 권리를 행사할 수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en-US" altLang="ko-KR" sz="1100" dirty="0">
                <a:latin typeface="+mn-ea"/>
              </a:rPr>
              <a:t>① </a:t>
            </a:r>
            <a:r>
              <a:rPr lang="ko-KR" altLang="en-US" sz="1100" dirty="0">
                <a:latin typeface="+mn-ea"/>
              </a:rPr>
              <a:t>개인정보 </a:t>
            </a:r>
            <a:r>
              <a:rPr lang="ko-KR" altLang="en-US" sz="1100" dirty="0" err="1">
                <a:latin typeface="+mn-ea"/>
              </a:rPr>
              <a:t>열람요구</a:t>
            </a:r>
            <a:r>
              <a:rPr lang="ko-KR" altLang="en-US" sz="1100" dirty="0">
                <a:latin typeface="+mn-ea"/>
              </a:rPr>
              <a:t> </a:t>
            </a:r>
          </a:p>
          <a:p>
            <a:r>
              <a:rPr lang="ko-KR" altLang="en-US" sz="1100" dirty="0">
                <a:latin typeface="+mn-ea"/>
              </a:rPr>
              <a:t>② 오류 등이 있을 경우 정정 요구 </a:t>
            </a:r>
          </a:p>
          <a:p>
            <a:r>
              <a:rPr lang="ko-KR" altLang="en-US" sz="1100" dirty="0">
                <a:latin typeface="+mn-ea"/>
              </a:rPr>
              <a:t>③ </a:t>
            </a:r>
            <a:r>
              <a:rPr lang="ko-KR" altLang="en-US" sz="1100" dirty="0" err="1">
                <a:latin typeface="+mn-ea"/>
              </a:rPr>
              <a:t>삭제요구</a:t>
            </a:r>
            <a:r>
              <a:rPr lang="ko-KR" altLang="en-US" sz="1100" dirty="0">
                <a:latin typeface="+mn-ea"/>
              </a:rPr>
              <a:t> </a:t>
            </a:r>
          </a:p>
          <a:p>
            <a:r>
              <a:rPr lang="ko-KR" altLang="en-US" sz="1100" dirty="0">
                <a:latin typeface="+mn-ea"/>
              </a:rPr>
              <a:t>④ </a:t>
            </a:r>
            <a:r>
              <a:rPr lang="ko-KR" altLang="en-US" sz="1100" dirty="0" err="1">
                <a:latin typeface="+mn-ea"/>
              </a:rPr>
              <a:t>처리정지</a:t>
            </a:r>
            <a:r>
              <a:rPr lang="ko-KR" altLang="en-US" sz="1100" dirty="0">
                <a:latin typeface="+mn-ea"/>
              </a:rPr>
              <a:t> 요구 </a:t>
            </a:r>
          </a:p>
          <a:p>
            <a:endParaRPr lang="ko-KR" altLang="en-US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>
                <a:latin typeface="+mn-ea"/>
              </a:rPr>
              <a:t>제</a:t>
            </a:r>
            <a:r>
              <a:rPr lang="en-US" altLang="ko-KR" sz="1100" dirty="0">
                <a:latin typeface="+mn-ea"/>
              </a:rPr>
              <a:t>1</a:t>
            </a:r>
            <a:r>
              <a:rPr lang="ko-KR" altLang="en-US" sz="1100" dirty="0">
                <a:latin typeface="+mn-ea"/>
              </a:rPr>
              <a:t>항에 따른 권리 행사는 회사에 대해 준비된 서식에 따라 서면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전자우편</a:t>
            </a:r>
            <a:r>
              <a:rPr lang="en-US" altLang="ko-KR" sz="1100" dirty="0">
                <a:latin typeface="+mn-ea"/>
              </a:rPr>
              <a:t>, FAX </a:t>
            </a:r>
            <a:r>
              <a:rPr lang="ko-KR" altLang="en-US" sz="1100" dirty="0">
                <a:latin typeface="+mn-ea"/>
              </a:rPr>
              <a:t>등을 통하여 하실 수 있으며 회사는 이에 </a:t>
            </a:r>
          </a:p>
          <a:p>
            <a:r>
              <a:rPr lang="ko-KR" altLang="en-US" sz="1100" dirty="0">
                <a:latin typeface="+mn-ea"/>
              </a:rPr>
              <a:t>대해 지체 없이 조치하겠습니다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(3) </a:t>
            </a:r>
            <a:r>
              <a:rPr lang="ko-KR" altLang="en-US" sz="1100" dirty="0">
                <a:latin typeface="+mn-ea"/>
              </a:rPr>
              <a:t>정보주체가 개인정보의 오류 등에 대한 정정 또는 삭제를 요구한 경우에는 회사는 정정 또는 삭제를 완료할 때까지 당해 개인 </a:t>
            </a:r>
          </a:p>
          <a:p>
            <a:r>
              <a:rPr lang="ko-KR" altLang="en-US" sz="1100" dirty="0">
                <a:latin typeface="+mn-ea"/>
              </a:rPr>
              <a:t>정보를 이용 하거나 제공하지 않습니다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(4) </a:t>
            </a:r>
            <a:r>
              <a:rPr lang="ko-KR" altLang="en-US" sz="1100" dirty="0">
                <a:latin typeface="+mn-ea"/>
              </a:rPr>
              <a:t>제</a:t>
            </a:r>
            <a:r>
              <a:rPr lang="en-US" altLang="ko-KR" sz="1100" dirty="0">
                <a:latin typeface="+mn-ea"/>
              </a:rPr>
              <a:t>1</a:t>
            </a:r>
            <a:r>
              <a:rPr lang="ko-KR" altLang="en-US" sz="1100" dirty="0">
                <a:latin typeface="+mn-ea"/>
              </a:rPr>
              <a:t>항에 따른 권리 행사는 정보주체의 법정대리인이나 위임을 받은 자 등 대리인을 통하여 하실 수 있습니다</a:t>
            </a:r>
            <a:r>
              <a:rPr lang="en-US" altLang="ko-KR" sz="1100" dirty="0">
                <a:latin typeface="+mn-ea"/>
              </a:rPr>
              <a:t>. </a:t>
            </a:r>
            <a:r>
              <a:rPr lang="ko-KR" altLang="en-US" sz="1100" dirty="0">
                <a:latin typeface="+mn-ea"/>
              </a:rPr>
              <a:t>이 경우 준비된 </a:t>
            </a:r>
          </a:p>
          <a:p>
            <a:r>
              <a:rPr lang="ko-KR" altLang="en-US" sz="1100" dirty="0">
                <a:latin typeface="+mn-ea"/>
              </a:rPr>
              <a:t>서식에 따른 위임장을 제출하셔야 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(5) </a:t>
            </a:r>
            <a:r>
              <a:rPr lang="ko-KR" altLang="en-US" sz="1100" dirty="0">
                <a:latin typeface="+mn-ea"/>
              </a:rPr>
              <a:t>개인정보 침해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유출 시에는 지체 없이 이메일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홈페이지 공지 등을 통하여 고지하겠습니다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&lt;</a:t>
            </a:r>
            <a:r>
              <a:rPr lang="ko-KR" altLang="en-US" sz="1100" dirty="0">
                <a:latin typeface="+mn-ea"/>
              </a:rPr>
              <a:t>관련 서식</a:t>
            </a:r>
            <a:r>
              <a:rPr lang="en-US" altLang="ko-KR" sz="1100" dirty="0">
                <a:latin typeface="+mn-ea"/>
              </a:rPr>
              <a:t>&gt;</a:t>
            </a:r>
          </a:p>
          <a:p>
            <a:r>
              <a:rPr lang="ko-KR" altLang="en-US" sz="1100" dirty="0">
                <a:latin typeface="+mn-ea"/>
              </a:rPr>
              <a:t>개인정보 열람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정정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삭제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처리 정지 요구서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대리인 위임장 </a:t>
            </a:r>
            <a:endParaRPr lang="en-US" altLang="ko-KR" sz="1100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7</a:t>
            </a:r>
            <a:r>
              <a:rPr lang="ko-KR" altLang="en-US" sz="1100" b="1" u="sng" dirty="0">
                <a:latin typeface="+mn-ea"/>
              </a:rPr>
              <a:t>장 개인정보 자동수집 장치의 설치 </a:t>
            </a:r>
            <a:r>
              <a:rPr lang="en-US" altLang="ko-KR" sz="1100" b="1" u="sng" dirty="0">
                <a:latin typeface="+mn-ea"/>
              </a:rPr>
              <a:t>· </a:t>
            </a:r>
            <a:r>
              <a:rPr lang="ko-KR" altLang="en-US" sz="1100" b="1" u="sng" dirty="0">
                <a:latin typeface="+mn-ea"/>
              </a:rPr>
              <a:t>운영 및 거부에 관한 사항 </a:t>
            </a:r>
            <a:r>
              <a:rPr lang="en-US" altLang="ko-KR" sz="1100" b="1" u="sng" dirty="0">
                <a:latin typeface="+mn-ea"/>
              </a:rPr>
              <a:t>: </a:t>
            </a:r>
            <a:r>
              <a:rPr lang="ko-KR" altLang="en-US" sz="1100" b="1" u="sng" dirty="0">
                <a:latin typeface="+mn-ea"/>
              </a:rPr>
              <a:t>해당 없음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8</a:t>
            </a:r>
            <a:r>
              <a:rPr lang="ko-KR" altLang="en-US" sz="1100" b="1" u="sng" dirty="0">
                <a:latin typeface="+mn-ea"/>
              </a:rPr>
              <a:t>장 개인정보 파기절차 및 방법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이용자의 개인정보는 회사는 원칙적으로 개인정보의 수집 및 이용목적이 달성되면 지체 없이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ko-KR" altLang="en-US" sz="1100" dirty="0">
                <a:latin typeface="+mn-ea"/>
              </a:rPr>
              <a:t>회사의 개인정보 파기절차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기한 및 방법은 다음과 같습니다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>
                <a:latin typeface="+mn-ea"/>
              </a:rPr>
              <a:t>파기절차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정보주체가 입력한 정보는 목적 달성 후 지체 없이 파기되며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관련 법령에 따라 보관되어야 할 경우 별도의 </a:t>
            </a:r>
            <a:r>
              <a:rPr lang="en-US" altLang="ko-KR" sz="1100" dirty="0">
                <a:latin typeface="+mn-ea"/>
              </a:rPr>
              <a:t>DB</a:t>
            </a:r>
            <a:r>
              <a:rPr lang="ko-KR" altLang="en-US" sz="1100" dirty="0">
                <a:latin typeface="+mn-ea"/>
              </a:rPr>
              <a:t>에 옮겨져</a:t>
            </a:r>
            <a:r>
              <a:rPr lang="en-US" altLang="ko-KR" sz="1100" dirty="0">
                <a:latin typeface="+mn-ea"/>
              </a:rPr>
              <a:t>(</a:t>
            </a:r>
            <a:r>
              <a:rPr lang="ko-KR" altLang="en-US" sz="1100" dirty="0">
                <a:latin typeface="+mn-ea"/>
              </a:rPr>
              <a:t>종이의 경우 별도의 서류함</a:t>
            </a:r>
            <a:r>
              <a:rPr lang="en-US" altLang="ko-KR" sz="1100" dirty="0">
                <a:latin typeface="+mn-ea"/>
              </a:rPr>
              <a:t>) </a:t>
            </a:r>
            <a:r>
              <a:rPr lang="ko-KR" altLang="en-US" sz="1100" dirty="0">
                <a:latin typeface="+mn-ea"/>
              </a:rPr>
              <a:t>내부 방침 및 기타 관련 법령에 따라 일정기간 저장된 후 지체 없이 파기됩니다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이 때</a:t>
            </a:r>
            <a:r>
              <a:rPr lang="en-US" altLang="ko-KR" sz="1100" dirty="0">
                <a:latin typeface="+mn-ea"/>
              </a:rPr>
              <a:t>, DB</a:t>
            </a:r>
            <a:r>
              <a:rPr lang="ko-KR" altLang="en-US" sz="1100" dirty="0">
                <a:latin typeface="+mn-ea"/>
              </a:rPr>
              <a:t>로 옮겨진 개인정보는 법률에 의한 경우가 아니고서는 다른 목적으로 이용하지 않습니다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 err="1">
                <a:latin typeface="+mn-ea"/>
              </a:rPr>
              <a:t>파기기한</a:t>
            </a:r>
            <a:r>
              <a:rPr lang="ko-KR" altLang="en-US" sz="1100" dirty="0">
                <a:latin typeface="+mn-ea"/>
              </a:rPr>
              <a:t>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정보주체의 개인정보는 개인정보의 보유기간이 경과된 경우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개인정보의 처리 목적 달성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해당 서비스의 폐지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사업의 종료    등 그 개인정보가 불필요하게 되었을 때에는 지체 없이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(3) </a:t>
            </a:r>
            <a:r>
              <a:rPr lang="ko-KR" altLang="en-US" sz="1100" dirty="0">
                <a:latin typeface="+mn-ea"/>
              </a:rPr>
              <a:t>파기방법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종이에 출력된 개인정보는 분쇄기로 분쇄하거나 소각을 통하여 파기합니다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전자적 파일 형태로 저장된 개인정보는 기록을 재생할 수 없는 기술적 방법을 사용합니다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ko-KR" altLang="en-US" sz="11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003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9</a:t>
            </a:r>
            <a:r>
              <a:rPr lang="ko-KR" altLang="en-US" sz="1100" b="1" u="sng" dirty="0">
                <a:latin typeface="+mn-ea"/>
              </a:rPr>
              <a:t>장 개인정보의 안전성 확보 조치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회사는 다음과 같이 안전성 확보에 필요한 기술적</a:t>
            </a:r>
            <a:r>
              <a:rPr lang="en-US" altLang="ko-KR" sz="1100" b="1" u="sng" dirty="0">
                <a:latin typeface="+mn-ea"/>
              </a:rPr>
              <a:t>•</a:t>
            </a:r>
            <a:r>
              <a:rPr lang="ko-KR" altLang="en-US" sz="1100" b="1" u="sng" dirty="0">
                <a:latin typeface="+mn-ea"/>
              </a:rPr>
              <a:t>관리적 및 물리적 조치를 하고 있습니다</a:t>
            </a:r>
            <a:r>
              <a:rPr lang="en-US" altLang="ko-KR" sz="1100" b="1" u="sng" dirty="0">
                <a:latin typeface="+mn-ea"/>
              </a:rPr>
              <a:t>. </a:t>
            </a:r>
          </a:p>
          <a:p>
            <a:endParaRPr lang="en-US" altLang="ko-KR" sz="1100" b="1" u="sng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>
                <a:latin typeface="+mn-ea"/>
              </a:rPr>
              <a:t>정기적인 자체 감사 실시 </a:t>
            </a:r>
          </a:p>
          <a:p>
            <a:r>
              <a:rPr lang="ko-KR" altLang="en-US" sz="1100" dirty="0">
                <a:latin typeface="+mn-ea"/>
              </a:rPr>
              <a:t>개인정보 처리 관련 안정성 확보를 위해 정기적으로 자체 감사를 실시하고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(2) </a:t>
            </a:r>
            <a:r>
              <a:rPr lang="ko-KR" altLang="en-US" sz="1100" dirty="0">
                <a:latin typeface="+mn-ea"/>
              </a:rPr>
              <a:t>내부관리계획의 수립 및 시행 </a:t>
            </a:r>
          </a:p>
          <a:p>
            <a:r>
              <a:rPr lang="ko-KR" altLang="en-US" sz="1100" dirty="0">
                <a:latin typeface="+mn-ea"/>
              </a:rPr>
              <a:t>개인정보의 안전한 처리를 위하여 내부관리계획을 수립하고 시행하고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(3) </a:t>
            </a:r>
            <a:r>
              <a:rPr lang="ko-KR" altLang="en-US" sz="1100" dirty="0">
                <a:latin typeface="+mn-ea"/>
              </a:rPr>
              <a:t>개인정보의 암호화 </a:t>
            </a:r>
          </a:p>
          <a:p>
            <a:r>
              <a:rPr lang="ko-KR" altLang="en-US" sz="1100" dirty="0">
                <a:latin typeface="+mn-ea"/>
              </a:rPr>
              <a:t>법에서 요구하는 중요 개인정보는 암호화 되어 저장 및 관리되고 있어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본인만이 알 수 있으며 중요한 데이터는 파일 및 전송 데이터를 암호화 하거나 파일 잠금 기능을 사용하는 등의 별도 보안기능을 사용하고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(4) </a:t>
            </a:r>
            <a:r>
              <a:rPr lang="ko-KR" altLang="en-US" sz="1100" dirty="0">
                <a:latin typeface="+mn-ea"/>
              </a:rPr>
              <a:t>해킹 등에 대비한 기술적 대책 </a:t>
            </a:r>
          </a:p>
          <a:p>
            <a:r>
              <a:rPr lang="ko-KR" altLang="en-US" sz="1100" dirty="0">
                <a:latin typeface="+mn-ea"/>
              </a:rPr>
              <a:t>회사는 해킹이나 컴퓨터 바이러스 등에 의한 개인정보 유출 및 훼손을 막기 위하여 보안프로그램을 설치하고 주기적인 갱신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점검을 하며 외부로부터 접근이 통제된 구역에 시스템을 설치하고 기술적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물리적으로 감시 및 차단하고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(5) </a:t>
            </a:r>
            <a:r>
              <a:rPr lang="ko-KR" altLang="en-US" sz="1100" dirty="0">
                <a:latin typeface="+mn-ea"/>
              </a:rPr>
              <a:t>개인정보에 대한 접근 제한 </a:t>
            </a:r>
          </a:p>
          <a:p>
            <a:r>
              <a:rPr lang="ko-KR" altLang="en-US" sz="1100" dirty="0">
                <a:latin typeface="+mn-ea"/>
              </a:rPr>
              <a:t>개인정보를 처리하는 데이터베이스시스템에 대한 </a:t>
            </a:r>
            <a:r>
              <a:rPr lang="ko-KR" altLang="en-US" sz="1100" dirty="0" err="1">
                <a:latin typeface="+mn-ea"/>
              </a:rPr>
              <a:t>접근권한의</a:t>
            </a:r>
            <a:r>
              <a:rPr lang="ko-KR" altLang="en-US" sz="1100" dirty="0">
                <a:latin typeface="+mn-ea"/>
              </a:rPr>
              <a:t> 부여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변경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말소를 통하여 개인정보에 대한 접근통제를 위하여 필요한 조치를 하고 있으며 침입차단시스템을 이용하여 외부로부터의 무단 접근을 통제하고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(6) </a:t>
            </a:r>
            <a:r>
              <a:rPr lang="ko-KR" altLang="en-US" sz="1100" dirty="0" err="1">
                <a:latin typeface="+mn-ea"/>
              </a:rPr>
              <a:t>접속기록의</a:t>
            </a:r>
            <a:r>
              <a:rPr lang="ko-KR" altLang="en-US" sz="1100" dirty="0">
                <a:latin typeface="+mn-ea"/>
              </a:rPr>
              <a:t> 보관 및 </a:t>
            </a:r>
            <a:r>
              <a:rPr lang="ko-KR" altLang="en-US" sz="1100" dirty="0" err="1">
                <a:latin typeface="+mn-ea"/>
              </a:rPr>
              <a:t>위변조</a:t>
            </a:r>
            <a:r>
              <a:rPr lang="ko-KR" altLang="en-US" sz="1100" dirty="0">
                <a:latin typeface="+mn-ea"/>
              </a:rPr>
              <a:t> 방지 </a:t>
            </a:r>
          </a:p>
          <a:p>
            <a:r>
              <a:rPr lang="ko-KR" altLang="en-US" sz="1100" dirty="0">
                <a:latin typeface="+mn-ea"/>
              </a:rPr>
              <a:t>개인정보처리시스템에 접속한 기록을 최소 </a:t>
            </a:r>
            <a:r>
              <a:rPr lang="en-US" altLang="ko-KR" sz="1100" dirty="0">
                <a:latin typeface="+mn-ea"/>
              </a:rPr>
              <a:t>6</a:t>
            </a:r>
            <a:r>
              <a:rPr lang="ko-KR" altLang="en-US" sz="1100" dirty="0">
                <a:latin typeface="+mn-ea"/>
              </a:rPr>
              <a:t>개월 이상 보관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관리하고 있으며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접속 기록이 위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변조 및 도난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분실되지 않도록 보안기능 사용 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(7) </a:t>
            </a:r>
            <a:r>
              <a:rPr lang="ko-KR" altLang="en-US" sz="1100" dirty="0" err="1">
                <a:latin typeface="+mn-ea"/>
              </a:rPr>
              <a:t>문서보안을</a:t>
            </a:r>
            <a:r>
              <a:rPr lang="ko-KR" altLang="en-US" sz="1100" dirty="0">
                <a:latin typeface="+mn-ea"/>
              </a:rPr>
              <a:t> 위한 </a:t>
            </a:r>
            <a:r>
              <a:rPr lang="ko-KR" altLang="en-US" sz="1100" dirty="0" err="1">
                <a:latin typeface="+mn-ea"/>
              </a:rPr>
              <a:t>잠금장치</a:t>
            </a:r>
            <a:r>
              <a:rPr lang="ko-KR" altLang="en-US" sz="1100" dirty="0">
                <a:latin typeface="+mn-ea"/>
              </a:rPr>
              <a:t> 사용 </a:t>
            </a:r>
          </a:p>
          <a:p>
            <a:r>
              <a:rPr lang="ko-KR" altLang="en-US" sz="1100" dirty="0">
                <a:latin typeface="+mn-ea"/>
              </a:rPr>
              <a:t>개인정보가 포함된 서류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보조저장매체 등을 </a:t>
            </a:r>
            <a:r>
              <a:rPr lang="ko-KR" altLang="en-US" sz="1100" dirty="0" err="1">
                <a:latin typeface="+mn-ea"/>
              </a:rPr>
              <a:t>잠금장치가</a:t>
            </a:r>
            <a:r>
              <a:rPr lang="ko-KR" altLang="en-US" sz="1100" dirty="0">
                <a:latin typeface="+mn-ea"/>
              </a:rPr>
              <a:t> 있는 안전한 장소에 보관하고 있습니다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(8) </a:t>
            </a:r>
            <a:r>
              <a:rPr lang="ko-KR" altLang="en-US" sz="1100" dirty="0" err="1">
                <a:latin typeface="+mn-ea"/>
              </a:rPr>
              <a:t>비인가자에</a:t>
            </a:r>
            <a:r>
              <a:rPr lang="ko-KR" altLang="en-US" sz="1100" dirty="0">
                <a:latin typeface="+mn-ea"/>
              </a:rPr>
              <a:t> 대한 출입 통제 </a:t>
            </a:r>
          </a:p>
          <a:p>
            <a:r>
              <a:rPr lang="ko-KR" altLang="en-US" sz="1100" dirty="0">
                <a:latin typeface="+mn-ea"/>
              </a:rPr>
              <a:t>개인정보를 보관하고 있는 물리적 보관 장소를 별도로 두고 이에 대해 출입통제 절차를 수립 </a:t>
            </a:r>
            <a:r>
              <a:rPr lang="en-US" altLang="ko-KR" sz="1100" dirty="0">
                <a:latin typeface="+mn-ea"/>
              </a:rPr>
              <a:t>· </a:t>
            </a:r>
            <a:r>
              <a:rPr lang="ko-KR" altLang="en-US" sz="1100" dirty="0">
                <a:latin typeface="+mn-ea"/>
              </a:rPr>
              <a:t>운영하고 있습니다</a:t>
            </a:r>
            <a:r>
              <a:rPr lang="en-US" altLang="ko-KR" sz="1100" dirty="0">
                <a:latin typeface="+mn-ea"/>
              </a:rPr>
              <a:t>. </a:t>
            </a:r>
            <a:endParaRPr lang="en-US" altLang="ko-KR" sz="1100" b="1" u="sng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327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20317" y="72189"/>
            <a:ext cx="67376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10</a:t>
            </a:r>
            <a:r>
              <a:rPr lang="ko-KR" altLang="en-US" sz="1100" b="1" u="sng" dirty="0">
                <a:latin typeface="+mn-ea"/>
              </a:rPr>
              <a:t>장 개인정보 관리책임자 및 담당자의 연락처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b="1" u="sng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(1) </a:t>
            </a:r>
            <a:r>
              <a:rPr lang="ko-KR" altLang="en-US" sz="1100" dirty="0" err="1">
                <a:latin typeface="+mn-ea"/>
              </a:rPr>
              <a:t>정보주체께서는</a:t>
            </a:r>
            <a:r>
              <a:rPr lang="ko-KR" altLang="en-US" sz="1100" dirty="0">
                <a:latin typeface="+mn-ea"/>
              </a:rPr>
              <a:t> 회사의 서비스</a:t>
            </a:r>
            <a:r>
              <a:rPr lang="en-US" altLang="ko-KR" sz="1100" dirty="0">
                <a:latin typeface="+mn-ea"/>
              </a:rPr>
              <a:t>(</a:t>
            </a:r>
            <a:r>
              <a:rPr lang="ko-KR" altLang="en-US" sz="1100" dirty="0">
                <a:latin typeface="+mn-ea"/>
              </a:rPr>
              <a:t>또는 사업</a:t>
            </a:r>
            <a:r>
              <a:rPr lang="en-US" altLang="ko-KR" sz="1100" dirty="0">
                <a:latin typeface="+mn-ea"/>
              </a:rPr>
              <a:t>)</a:t>
            </a:r>
            <a:r>
              <a:rPr lang="ko-KR" altLang="en-US" sz="1100" dirty="0">
                <a:latin typeface="+mn-ea"/>
              </a:rPr>
              <a:t>을 이용하시면서 발생한 모든 개인정보 보호 관련 문의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불만처리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피해구제 등에 관한 사항을 개인정보 관리책임자 및 담당부서로 문의하시면 회사는 정보주체의 문의에 대해 지체 없이 답변 드리겠습니다</a:t>
            </a:r>
            <a:r>
              <a:rPr lang="en-US" altLang="ko-KR" sz="1100" dirty="0">
                <a:latin typeface="+mn-ea"/>
              </a:rPr>
              <a:t>. 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j-ea"/>
                <a:ea typeface="+mj-ea"/>
              </a:rPr>
              <a:t>▶ </a:t>
            </a:r>
            <a:r>
              <a:rPr lang="ko-KR" altLang="en-US" sz="1100" dirty="0">
                <a:latin typeface="+mj-ea"/>
                <a:ea typeface="+mj-ea"/>
              </a:rPr>
              <a:t>개인정보 보호책임자 </a:t>
            </a:r>
          </a:p>
          <a:p>
            <a:endParaRPr lang="ko-KR" altLang="en-US" sz="1100" dirty="0">
              <a:latin typeface="+mj-ea"/>
              <a:ea typeface="+mj-ea"/>
            </a:endParaRPr>
          </a:p>
          <a:p>
            <a:r>
              <a:rPr lang="ko-KR" altLang="en-US" sz="1100" dirty="0">
                <a:latin typeface="+mj-ea"/>
                <a:ea typeface="+mj-ea"/>
              </a:rPr>
              <a:t> 성명 </a:t>
            </a:r>
            <a:r>
              <a:rPr lang="en-US" altLang="ko-KR" sz="1100" dirty="0">
                <a:latin typeface="+mj-ea"/>
                <a:ea typeface="+mj-ea"/>
              </a:rPr>
              <a:t>: </a:t>
            </a:r>
            <a:r>
              <a:rPr lang="ko-KR" altLang="en-US" sz="1100" dirty="0" err="1">
                <a:latin typeface="+mj-ea"/>
                <a:ea typeface="+mj-ea"/>
              </a:rPr>
              <a:t>노일호</a:t>
            </a:r>
            <a:endParaRPr lang="ko-KR" altLang="en-US" sz="1100" dirty="0">
              <a:latin typeface="+mj-ea"/>
              <a:ea typeface="+mj-ea"/>
            </a:endParaRPr>
          </a:p>
          <a:p>
            <a:r>
              <a:rPr lang="ko-KR" altLang="en-US" sz="1100" dirty="0">
                <a:latin typeface="+mj-ea"/>
                <a:ea typeface="+mj-ea"/>
              </a:rPr>
              <a:t> 직책 </a:t>
            </a:r>
            <a:r>
              <a:rPr lang="en-US" altLang="ko-KR" sz="1100" dirty="0">
                <a:latin typeface="+mj-ea"/>
                <a:ea typeface="+mj-ea"/>
              </a:rPr>
              <a:t>: </a:t>
            </a:r>
            <a:r>
              <a:rPr lang="ko-KR" altLang="en-US" sz="1100" dirty="0">
                <a:latin typeface="+mj-ea"/>
                <a:ea typeface="+mj-ea"/>
              </a:rPr>
              <a:t>개인정보 보호책임자</a:t>
            </a:r>
          </a:p>
          <a:p>
            <a:r>
              <a:rPr lang="ko-KR" altLang="en-US" sz="1100" dirty="0">
                <a:latin typeface="+mj-ea"/>
                <a:ea typeface="+mj-ea"/>
              </a:rPr>
              <a:t> 직급 </a:t>
            </a:r>
            <a:r>
              <a:rPr lang="en-US" altLang="ko-KR" sz="1100" dirty="0">
                <a:latin typeface="+mj-ea"/>
                <a:ea typeface="+mj-ea"/>
              </a:rPr>
              <a:t>: </a:t>
            </a:r>
            <a:r>
              <a:rPr lang="ko-KR" altLang="en-US" sz="1100" dirty="0">
                <a:latin typeface="+mj-ea"/>
                <a:ea typeface="+mj-ea"/>
              </a:rPr>
              <a:t>전무</a:t>
            </a:r>
          </a:p>
          <a:p>
            <a:r>
              <a:rPr lang="ko-KR" altLang="en-US" sz="1100" dirty="0">
                <a:latin typeface="+mj-ea"/>
                <a:ea typeface="+mj-ea"/>
              </a:rPr>
              <a:t> 연락처 </a:t>
            </a:r>
            <a:r>
              <a:rPr lang="en-US" altLang="ko-KR" sz="1100" dirty="0">
                <a:latin typeface="+mj-ea"/>
                <a:ea typeface="+mj-ea"/>
              </a:rPr>
              <a:t>: ☎ 031-320-5000, </a:t>
            </a:r>
            <a:r>
              <a:rPr lang="en-US" altLang="ko-KR" sz="1100" dirty="0">
                <a:latin typeface="+mj-ea"/>
                <a:ea typeface="+mj-ea"/>
                <a:hlinkClick r:id="rId2"/>
              </a:rPr>
              <a:t>infosecu.sei@Samsung.com</a:t>
            </a:r>
            <a:endParaRPr lang="en-US" altLang="ko-KR" sz="1100" dirty="0">
              <a:latin typeface="+mj-ea"/>
              <a:ea typeface="+mj-ea"/>
            </a:endParaRPr>
          </a:p>
          <a:p>
            <a:endParaRPr lang="en-US" altLang="ko-KR" sz="1100" dirty="0">
              <a:latin typeface="+mj-ea"/>
              <a:ea typeface="+mj-ea"/>
            </a:endParaRPr>
          </a:p>
          <a:p>
            <a:r>
              <a:rPr lang="en-US" altLang="ko-KR" sz="1100" dirty="0">
                <a:latin typeface="+mj-ea"/>
                <a:ea typeface="+mj-ea"/>
              </a:rPr>
              <a:t>▶ </a:t>
            </a:r>
            <a:r>
              <a:rPr lang="en-US" altLang="ko-KR" sz="1100" dirty="0" smtClean="0">
                <a:latin typeface="+mj-ea"/>
                <a:ea typeface="+mj-ea"/>
              </a:rPr>
              <a:t>&lt;</a:t>
            </a:r>
            <a:r>
              <a:rPr lang="ko-KR" altLang="en-US" sz="1100" dirty="0">
                <a:latin typeface="+mj-ea"/>
                <a:ea typeface="+mj-ea"/>
              </a:rPr>
              <a:t> 삼성물산 순간 </a:t>
            </a:r>
            <a:r>
              <a:rPr lang="en-US" altLang="ko-KR" sz="1100" dirty="0" smtClean="0">
                <a:latin typeface="+mj-ea"/>
                <a:ea typeface="+mj-ea"/>
              </a:rPr>
              <a:t>&gt; </a:t>
            </a:r>
            <a:r>
              <a:rPr lang="ko-KR" altLang="en-US" sz="1100" dirty="0">
                <a:latin typeface="+mj-ea"/>
                <a:ea typeface="+mj-ea"/>
              </a:rPr>
              <a:t>개인정보 처리담당부서 </a:t>
            </a:r>
            <a:endParaRPr lang="en-US" altLang="ko-KR" sz="1100" dirty="0">
              <a:latin typeface="+mj-ea"/>
              <a:ea typeface="+mj-ea"/>
            </a:endParaRPr>
          </a:p>
          <a:p>
            <a:endParaRPr lang="en-US" altLang="ko-KR" sz="1100" dirty="0">
              <a:latin typeface="+mj-ea"/>
              <a:ea typeface="+mj-ea"/>
            </a:endParaRPr>
          </a:p>
          <a:p>
            <a:r>
              <a:rPr lang="ko-KR" altLang="en-US" sz="1100" dirty="0" smtClean="0">
                <a:latin typeface="+mj-ea"/>
                <a:ea typeface="+mj-ea"/>
              </a:rPr>
              <a:t> </a:t>
            </a:r>
            <a:r>
              <a:rPr lang="ko-KR" altLang="en-US" sz="1100" dirty="0">
                <a:latin typeface="+mj-ea"/>
                <a:ea typeface="+mj-ea"/>
              </a:rPr>
              <a:t>개인정보 처리담당부서</a:t>
            </a:r>
          </a:p>
          <a:p>
            <a:r>
              <a:rPr lang="ko-KR" altLang="en-US" sz="1100" dirty="0">
                <a:latin typeface="+mj-ea"/>
                <a:ea typeface="+mj-ea"/>
              </a:rPr>
              <a:t> 업무 </a:t>
            </a:r>
            <a:r>
              <a:rPr lang="en-US" altLang="ko-KR" sz="1100" dirty="0">
                <a:latin typeface="+mj-ea"/>
                <a:ea typeface="+mj-ea"/>
              </a:rPr>
              <a:t>: </a:t>
            </a:r>
            <a:r>
              <a:rPr lang="en-US" altLang="ko-KR" sz="1100" dirty="0" err="1">
                <a:latin typeface="+mj-ea"/>
                <a:ea typeface="+mj-ea"/>
              </a:rPr>
              <a:t>Soongan</a:t>
            </a:r>
            <a:r>
              <a:rPr lang="en-US" altLang="ko-KR" sz="1100" dirty="0">
                <a:latin typeface="+mj-ea"/>
                <a:ea typeface="+mj-ea"/>
              </a:rPr>
              <a:t> </a:t>
            </a:r>
            <a:r>
              <a:rPr lang="ko-KR" altLang="en-US" sz="1100" dirty="0">
                <a:latin typeface="+mj-ea"/>
                <a:ea typeface="+mj-ea"/>
              </a:rPr>
              <a:t>홈페이지</a:t>
            </a:r>
            <a:r>
              <a:rPr lang="en-US" altLang="ko-KR" sz="1100" dirty="0">
                <a:latin typeface="+mj-ea"/>
                <a:ea typeface="+mj-ea"/>
              </a:rPr>
              <a:t>,</a:t>
            </a:r>
            <a:r>
              <a:rPr lang="ko-KR" altLang="en-US" sz="1100" dirty="0">
                <a:latin typeface="+mj-ea"/>
                <a:ea typeface="+mj-ea"/>
              </a:rPr>
              <a:t>앱 운영</a:t>
            </a:r>
          </a:p>
          <a:p>
            <a:r>
              <a:rPr lang="ko-KR" altLang="en-US" sz="1100" dirty="0">
                <a:latin typeface="+mj-ea"/>
                <a:ea typeface="+mj-ea"/>
              </a:rPr>
              <a:t> 부서명 </a:t>
            </a:r>
            <a:r>
              <a:rPr lang="en-US" altLang="ko-KR" sz="1100" dirty="0">
                <a:latin typeface="+mj-ea"/>
                <a:ea typeface="+mj-ea"/>
              </a:rPr>
              <a:t>: </a:t>
            </a:r>
            <a:r>
              <a:rPr lang="ko-KR" altLang="en-US" sz="1100" dirty="0">
                <a:latin typeface="+mj-ea"/>
                <a:ea typeface="+mj-ea"/>
              </a:rPr>
              <a:t>본사 </a:t>
            </a:r>
            <a:r>
              <a:rPr lang="en-US" altLang="ko-KR" sz="1100" dirty="0">
                <a:latin typeface="+mj-ea"/>
                <a:ea typeface="+mj-ea"/>
              </a:rPr>
              <a:t>DSS T/F</a:t>
            </a:r>
            <a:endParaRPr lang="ko-KR" altLang="en-US" sz="1100" dirty="0">
              <a:latin typeface="+mj-ea"/>
              <a:ea typeface="+mj-ea"/>
            </a:endParaRPr>
          </a:p>
          <a:p>
            <a:r>
              <a:rPr lang="ko-KR" altLang="en-US" sz="1100" dirty="0">
                <a:latin typeface="+mj-ea"/>
                <a:ea typeface="+mj-ea"/>
              </a:rPr>
              <a:t> 담당자 </a:t>
            </a:r>
            <a:r>
              <a:rPr lang="en-US" altLang="ko-KR" sz="1100" dirty="0">
                <a:latin typeface="+mj-ea"/>
                <a:ea typeface="+mj-ea"/>
              </a:rPr>
              <a:t>: </a:t>
            </a:r>
            <a:r>
              <a:rPr lang="ko-KR" altLang="en-US" sz="1100" dirty="0">
                <a:latin typeface="+mj-ea"/>
                <a:ea typeface="+mj-ea"/>
              </a:rPr>
              <a:t>현주 프로</a:t>
            </a:r>
          </a:p>
          <a:p>
            <a:r>
              <a:rPr lang="ko-KR" altLang="en-US" sz="1100" dirty="0">
                <a:latin typeface="+mj-ea"/>
                <a:ea typeface="+mj-ea"/>
              </a:rPr>
              <a:t> 연락처 </a:t>
            </a:r>
            <a:r>
              <a:rPr lang="en-US" altLang="ko-KR" sz="1100" dirty="0">
                <a:latin typeface="+mj-ea"/>
                <a:ea typeface="+mj-ea"/>
              </a:rPr>
              <a:t>: ☎ 031-320-5281, j.hyun@samsung.com</a:t>
            </a:r>
            <a:endParaRPr lang="ko-KR" altLang="en-US" sz="1100" dirty="0">
              <a:latin typeface="+mj-ea"/>
              <a:ea typeface="+mj-ea"/>
            </a:endParaRPr>
          </a:p>
          <a:p>
            <a:endParaRPr lang="en-US" altLang="ko-KR" sz="1100" dirty="0" smtClean="0">
              <a:latin typeface="+mn-ea"/>
            </a:endParaRPr>
          </a:p>
          <a:p>
            <a:r>
              <a:rPr lang="en-US" altLang="ko-KR" sz="1100" dirty="0" smtClean="0">
                <a:latin typeface="+mn-ea"/>
              </a:rPr>
              <a:t>(</a:t>
            </a:r>
            <a:r>
              <a:rPr lang="en-US" altLang="ko-KR" sz="1100" dirty="0">
                <a:latin typeface="+mn-ea"/>
              </a:rPr>
              <a:t>2) </a:t>
            </a:r>
            <a:r>
              <a:rPr lang="ko-KR" altLang="en-US" sz="1100" dirty="0">
                <a:latin typeface="+mn-ea"/>
              </a:rPr>
              <a:t>기타 개인정보침해에 대한 신고나 상담이 필요하신 경우에는 아래 기관에 문의하시기 바랍니다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개인정보침해신고센터 </a:t>
            </a:r>
            <a:r>
              <a:rPr lang="en-US" altLang="ko-KR" sz="1100" dirty="0">
                <a:latin typeface="+mn-ea"/>
              </a:rPr>
              <a:t>(privacy.kisa.or.kr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118)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개인정보분쟁조정위원회</a:t>
            </a:r>
            <a:r>
              <a:rPr lang="en-US" altLang="ko-KR" sz="1100" dirty="0">
                <a:latin typeface="+mn-ea"/>
              </a:rPr>
              <a:t>(www.kopico.go.kr/ 1833-6972) </a:t>
            </a:r>
          </a:p>
          <a:p>
            <a:r>
              <a:rPr lang="en-US" altLang="ko-KR" sz="1100" dirty="0">
                <a:latin typeface="+mn-ea"/>
              </a:rPr>
              <a:t>- </a:t>
            </a:r>
            <a:r>
              <a:rPr lang="ko-KR" altLang="en-US" sz="1100" dirty="0">
                <a:latin typeface="+mn-ea"/>
              </a:rPr>
              <a:t>대검찰청 사이버수사과 </a:t>
            </a:r>
            <a:r>
              <a:rPr lang="en-US" altLang="ko-KR" sz="1100" dirty="0">
                <a:latin typeface="+mn-ea"/>
              </a:rPr>
              <a:t>(www.spo.go.kr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1301) </a:t>
            </a:r>
          </a:p>
          <a:p>
            <a:pPr marL="171450" indent="-171450">
              <a:buFontTx/>
              <a:buChar char="-"/>
            </a:pPr>
            <a:r>
              <a:rPr lang="ko-KR" altLang="en-US" sz="1100" dirty="0">
                <a:latin typeface="+mn-ea"/>
              </a:rPr>
              <a:t>경찰청 사이버안전국 </a:t>
            </a:r>
            <a:r>
              <a:rPr lang="en-US" altLang="ko-KR" sz="1100" dirty="0">
                <a:latin typeface="+mn-ea"/>
              </a:rPr>
              <a:t>(cyberbureau.police.go.kr / </a:t>
            </a:r>
            <a:r>
              <a:rPr lang="ko-KR" altLang="en-US" sz="1100" dirty="0">
                <a:latin typeface="+mn-ea"/>
              </a:rPr>
              <a:t>국번없이 </a:t>
            </a:r>
            <a:r>
              <a:rPr lang="en-US" altLang="ko-KR" sz="1100" dirty="0">
                <a:latin typeface="+mn-ea"/>
              </a:rPr>
              <a:t>182) </a:t>
            </a:r>
          </a:p>
          <a:p>
            <a:pPr marL="171450" indent="-171450">
              <a:buFontTx/>
              <a:buChar char="-"/>
            </a:pPr>
            <a:endParaRPr lang="en-US" altLang="ko-KR" sz="1100" dirty="0">
              <a:latin typeface="+mn-ea"/>
            </a:endParaRPr>
          </a:p>
          <a:p>
            <a:r>
              <a:rPr lang="ko-KR" altLang="en-US" sz="1100" b="1" u="sng" dirty="0">
                <a:latin typeface="+mn-ea"/>
              </a:rPr>
              <a:t>□ 제</a:t>
            </a:r>
            <a:r>
              <a:rPr lang="en-US" altLang="ko-KR" sz="1100" b="1" u="sng" dirty="0">
                <a:latin typeface="+mn-ea"/>
              </a:rPr>
              <a:t>11</a:t>
            </a:r>
            <a:r>
              <a:rPr lang="ko-KR" altLang="en-US" sz="1100" b="1" u="sng" dirty="0">
                <a:latin typeface="+mn-ea"/>
              </a:rPr>
              <a:t>장 개인정보처리방침 변경</a:t>
            </a:r>
            <a:endParaRPr lang="en-US" altLang="ko-KR" sz="1100" b="1" u="sng" dirty="0">
              <a:latin typeface="+mn-ea"/>
            </a:endParaRPr>
          </a:p>
          <a:p>
            <a:endParaRPr lang="en-US" altLang="ko-KR" sz="1100" dirty="0">
              <a:latin typeface="+mn-ea"/>
            </a:endParaRPr>
          </a:p>
          <a:p>
            <a:r>
              <a:rPr lang="ko-KR" altLang="en-US" sz="1100" dirty="0">
                <a:latin typeface="+mn-ea"/>
              </a:rPr>
              <a:t> 이 방침은 시행일로부터 적용되며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법령 및 방침에 따른 변경 내용의 추가</a:t>
            </a:r>
            <a:r>
              <a:rPr lang="en-US" altLang="ko-KR" sz="1100" dirty="0">
                <a:latin typeface="+mn-ea"/>
              </a:rPr>
              <a:t>, </a:t>
            </a:r>
            <a:r>
              <a:rPr lang="ko-KR" altLang="en-US" sz="1100" dirty="0">
                <a:latin typeface="+mn-ea"/>
              </a:rPr>
              <a:t>삭제 및 정정이 있는 경우에는 공지하겠습니다</a:t>
            </a:r>
            <a:r>
              <a:rPr lang="en-US" altLang="ko-KR" sz="1100" dirty="0">
                <a:latin typeface="+mn-ea"/>
              </a:rPr>
              <a:t>.</a:t>
            </a:r>
          </a:p>
          <a:p>
            <a:endParaRPr lang="en-US" altLang="ko-KR" sz="1100" dirty="0">
              <a:latin typeface="+mn-ea"/>
            </a:endParaRPr>
          </a:p>
          <a:p>
            <a:r>
              <a:rPr lang="en-US" altLang="ko-KR" sz="1100" dirty="0"/>
              <a:t>- </a:t>
            </a:r>
            <a:r>
              <a:rPr lang="ko-KR" altLang="en-US" sz="1100" dirty="0"/>
              <a:t>개정일자</a:t>
            </a:r>
            <a:r>
              <a:rPr lang="en-US" altLang="ko-KR" sz="1100" dirty="0"/>
              <a:t>: V2.0 2023-01-03</a:t>
            </a:r>
          </a:p>
          <a:p>
            <a:r>
              <a:rPr lang="en-US" altLang="ko-KR" sz="1100" dirty="0" smtClean="0"/>
              <a:t>- </a:t>
            </a:r>
            <a:r>
              <a:rPr lang="ko-KR" altLang="en-US" sz="1100" dirty="0"/>
              <a:t>개정일자</a:t>
            </a:r>
            <a:r>
              <a:rPr lang="en-US" altLang="ko-KR" sz="1100" dirty="0"/>
              <a:t>: V1.0 </a:t>
            </a:r>
            <a:r>
              <a:rPr lang="en-US" altLang="ko-KR" sz="1100" dirty="0" smtClean="0"/>
              <a:t>2022-09-29</a:t>
            </a:r>
          </a:p>
        </p:txBody>
      </p:sp>
    </p:spTree>
    <p:extLst>
      <p:ext uri="{BB962C8B-B14F-4D97-AF65-F5344CB8AC3E}">
        <p14:creationId xmlns:p14="http://schemas.microsoft.com/office/powerpoint/2010/main" val="419892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347</TotalTime>
  <Words>1112</Words>
  <Application>Microsoft Office PowerPoint</Application>
  <PresentationFormat>A4 용지(210x297mm)</PresentationFormat>
  <Paragraphs>133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맑은 고딕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사용자</dc:creator>
  <cp:lastModifiedBy>최설희</cp:lastModifiedBy>
  <cp:revision>29</cp:revision>
  <dcterms:created xsi:type="dcterms:W3CDTF">2018-06-12T04:19:48Z</dcterms:created>
  <dcterms:modified xsi:type="dcterms:W3CDTF">2023-01-04T05:49:53Z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D:\마케팅기획(정연)\대학생 협업('17,'18)\대학생 Marketers 운영('18년~)\4. 개인 정보\에버랜드 마케터스 개인정보 수집이용동의서 180618.pptx</vt:lpwstr>
  </property>
</Properties>
</file>