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838" r:id="rId2"/>
    <p:sldMasterId id="2147483840" r:id="rId3"/>
  </p:sldMasterIdLst>
  <p:notesMasterIdLst>
    <p:notesMasterId r:id="rId42"/>
  </p:notesMasterIdLst>
  <p:handoutMasterIdLst>
    <p:handoutMasterId r:id="rId43"/>
  </p:handoutMasterIdLst>
  <p:sldIdLst>
    <p:sldId id="587" r:id="rId4"/>
    <p:sldId id="733" r:id="rId5"/>
    <p:sldId id="697" r:id="rId6"/>
    <p:sldId id="787" r:id="rId7"/>
    <p:sldId id="700" r:id="rId8"/>
    <p:sldId id="702" r:id="rId9"/>
    <p:sldId id="698" r:id="rId10"/>
    <p:sldId id="776" r:id="rId11"/>
    <p:sldId id="704" r:id="rId12"/>
    <p:sldId id="705" r:id="rId13"/>
    <p:sldId id="706" r:id="rId14"/>
    <p:sldId id="707" r:id="rId15"/>
    <p:sldId id="709" r:id="rId16"/>
    <p:sldId id="708" r:id="rId17"/>
    <p:sldId id="711" r:id="rId18"/>
    <p:sldId id="714" r:id="rId19"/>
    <p:sldId id="713" r:id="rId20"/>
    <p:sldId id="741" r:id="rId21"/>
    <p:sldId id="750" r:id="rId22"/>
    <p:sldId id="751" r:id="rId23"/>
    <p:sldId id="752" r:id="rId24"/>
    <p:sldId id="753" r:id="rId25"/>
    <p:sldId id="788" r:id="rId26"/>
    <p:sldId id="758" r:id="rId27"/>
    <p:sldId id="784" r:id="rId28"/>
    <p:sldId id="757" r:id="rId29"/>
    <p:sldId id="756" r:id="rId30"/>
    <p:sldId id="778" r:id="rId31"/>
    <p:sldId id="792" r:id="rId32"/>
    <p:sldId id="793" r:id="rId33"/>
    <p:sldId id="769" r:id="rId34"/>
    <p:sldId id="768" r:id="rId35"/>
    <p:sldId id="772" r:id="rId36"/>
    <p:sldId id="771" r:id="rId37"/>
    <p:sldId id="770" r:id="rId38"/>
    <p:sldId id="773" r:id="rId39"/>
    <p:sldId id="775" r:id="rId40"/>
    <p:sldId id="535" r:id="rId41"/>
  </p:sldIdLst>
  <p:sldSz cx="9144000" cy="6858000" type="screen4x3"/>
  <p:notesSz cx="6761163" cy="99425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08">
          <p15:clr>
            <a:srgbClr val="A4A3A4"/>
          </p15:clr>
        </p15:guide>
        <p15:guide id="3" pos="2880">
          <p15:clr>
            <a:srgbClr val="A4A3A4"/>
          </p15:clr>
        </p15:guide>
        <p15:guide id="4" pos="1111">
          <p15:clr>
            <a:srgbClr val="A4A3A4"/>
          </p15:clr>
        </p15:guide>
        <p15:guide id="5" pos="158">
          <p15:clr>
            <a:srgbClr val="A4A3A4"/>
          </p15:clr>
        </p15:guide>
        <p15:guide id="6" pos="11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8000"/>
    <a:srgbClr val="336600"/>
    <a:srgbClr val="006600"/>
    <a:srgbClr val="0099CC"/>
    <a:srgbClr val="8B72AA"/>
    <a:srgbClr val="3699D6"/>
    <a:srgbClr val="3F9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06" autoAdjust="0"/>
    <p:restoredTop sz="99694" autoAdjust="0"/>
  </p:normalViewPr>
  <p:slideViewPr>
    <p:cSldViewPr>
      <p:cViewPr varScale="1">
        <p:scale>
          <a:sx n="115" d="100"/>
          <a:sy n="115" d="100"/>
        </p:scale>
        <p:origin x="1830" y="102"/>
      </p:cViewPr>
      <p:guideLst>
        <p:guide orient="horz" pos="2160"/>
        <p:guide orient="horz" pos="708"/>
        <p:guide pos="2880"/>
        <p:guide pos="1111"/>
        <p:guide pos="158"/>
        <p:guide pos="11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80" y="-90"/>
      </p:cViewPr>
      <p:guideLst>
        <p:guide orient="horz" pos="3132"/>
        <p:guide pos="213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8E06641-E5BD-4A00-82EB-C6A476E52269}" type="datetimeFigureOut">
              <a:rPr lang="ko-KR" altLang="en-US"/>
              <a:pPr>
                <a:defRPr/>
              </a:pPr>
              <a:t>2022-03-31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98EAD12-F9E8-49BA-BC15-C2586FDFB3F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2403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BA5FE5B-CD10-41E2-8DF6-BCC2418682C5}" type="datetimeFigureOut">
              <a:rPr lang="ko-KR" altLang="en-US"/>
              <a:pPr>
                <a:defRPr/>
              </a:pPr>
              <a:t>2022-03-31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852772D-4C5E-42B6-8EFE-E65E09071CE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5210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7713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FEEF0-7EDF-4383-BE8C-5250EB1BF980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53A80-2C57-4449-A19C-3527A85D991E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952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53A80-2C57-4449-A19C-3527A85D991E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195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48816-B758-4B49-B19C-5D32E735FC2D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9949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DB8719-1077-4DBA-8411-07DFFF717E7C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307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7713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988"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8278F7-A79E-4469-8AC9-17DAC429C5CB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5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5"/>
          <p:cNvSpPr txBox="1">
            <a:spLocks/>
          </p:cNvSpPr>
          <p:nvPr userDrawn="1"/>
        </p:nvSpPr>
        <p:spPr>
          <a:xfrm>
            <a:off x="6804025" y="63817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 smtClean="0">
              <a:latin typeface="+mn-lt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89AA1AA-256E-4F57-8AA3-CF7082169FB2}" type="datetime1">
              <a:rPr lang="ko-KR" altLang="en-US"/>
              <a:pPr>
                <a:defRPr/>
              </a:pPr>
              <a:t>2022-03-31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04025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E81EE31-E6E1-400E-8749-EEF97B17DF1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 userDrawn="1"/>
        </p:nvCxnSpPr>
        <p:spPr>
          <a:xfrm>
            <a:off x="179388" y="1196975"/>
            <a:ext cx="8713787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 userDrawn="1"/>
        </p:nvCxnSpPr>
        <p:spPr>
          <a:xfrm>
            <a:off x="2555875" y="1214438"/>
            <a:ext cx="0" cy="545465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23"/>
          <p:cNvSpPr txBox="1"/>
          <p:nvPr userDrawn="1"/>
        </p:nvSpPr>
        <p:spPr>
          <a:xfrm>
            <a:off x="93663" y="6453188"/>
            <a:ext cx="231775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smtClean="0">
                <a:solidFill>
                  <a:srgbClr val="0000FF"/>
                </a:solidFill>
                <a:latin typeface="+mj-ea"/>
                <a:ea typeface="+mj-ea"/>
              </a:rPr>
              <a:t>http://www.ncas.or.kr</a:t>
            </a:r>
            <a:endParaRPr lang="ko-KR" altLang="en-US" sz="14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용안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FC53507-3DB5-4EEC-B0CF-EDA848E23832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6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21" name="직사각형 20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2" name="그림 21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회원가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224D86A-FF01-417B-AA8E-CC2DF9283979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0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1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pic>
        <p:nvPicPr>
          <p:cNvPr id="18" name="그림 17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정보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76AEAE4-7418-4F9D-95D7-27A3CA198336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0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1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pic>
        <p:nvPicPr>
          <p:cNvPr id="18" name="그림 17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지원신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78A71C6-D47A-4D60-9C27-7F18AEFD2F8E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0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1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pic>
        <p:nvPicPr>
          <p:cNvPr id="18" name="그림 17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381C268-1EEC-450A-8306-FF4E7768B725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030413" y="571500"/>
            <a:ext cx="6905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054350" y="571500"/>
            <a:ext cx="6905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0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1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pic>
        <p:nvPicPr>
          <p:cNvPr id="17" name="그림 16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19" name="모서리가 둥근 직사각형 18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07C68AA-1800-48CF-AF44-3401ADC53531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0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1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" name="그림 19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90538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9BF11B2-1B13-48DC-ACEA-2EE7A941B913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836613"/>
            <a:ext cx="91440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8573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28813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모서리가 둥근 직사각형 7"/>
          <p:cNvSpPr/>
          <p:nvPr userDrawn="1"/>
        </p:nvSpPr>
        <p:spPr>
          <a:xfrm>
            <a:off x="3906838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03041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이용안내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054350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회원가입</a:t>
            </a:r>
          </a:p>
        </p:txBody>
      </p:sp>
      <p:sp>
        <p:nvSpPr>
          <p:cNvPr id="11" name="TextBox 23"/>
          <p:cNvSpPr txBox="1"/>
          <p:nvPr userDrawn="1"/>
        </p:nvSpPr>
        <p:spPr>
          <a:xfrm>
            <a:off x="25400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http://www.ncas.or.kr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12" name="TextBox 23"/>
          <p:cNvSpPr txBox="1"/>
          <p:nvPr userDrawn="1"/>
        </p:nvSpPr>
        <p:spPr>
          <a:xfrm>
            <a:off x="6810375" y="6550025"/>
            <a:ext cx="23177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고객만족센터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1577-8751</a:t>
            </a:r>
            <a:endParaRPr lang="ko-KR" altLang="en-US" sz="10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379663" y="858838"/>
            <a:ext cx="0" cy="561498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 userDrawn="1"/>
        </p:nvSpPr>
        <p:spPr>
          <a:xfrm>
            <a:off x="4930775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5954713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8002588" y="571500"/>
            <a:ext cx="1000125" cy="3571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6978650" y="571500"/>
            <a:ext cx="1000125" cy="3571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5945188" y="571500"/>
            <a:ext cx="95408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교부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변경신청</a:t>
            </a: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5084763" y="571500"/>
            <a:ext cx="665162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지원신청</a:t>
            </a:r>
          </a:p>
        </p:txBody>
      </p:sp>
      <p:sp>
        <p:nvSpPr>
          <p:cNvPr id="20" name="직사각형 19"/>
          <p:cNvSpPr/>
          <p:nvPr userDrawn="1"/>
        </p:nvSpPr>
        <p:spPr>
          <a:xfrm>
            <a:off x="0" y="849313"/>
            <a:ext cx="9144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1" name="그림 20" descr="NCAS CI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50813"/>
            <a:ext cx="19351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40671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메뉴안내</a:t>
            </a:r>
          </a:p>
        </p:txBody>
      </p:sp>
      <p:sp>
        <p:nvSpPr>
          <p:cNvPr id="23" name="TextBox 22"/>
          <p:cNvSpPr txBox="1">
            <a:spLocks noChangeArrowheads="1"/>
          </p:cNvSpPr>
          <p:nvPr userDrawn="1"/>
        </p:nvSpPr>
        <p:spPr bwMode="auto">
          <a:xfrm>
            <a:off x="8156575" y="571500"/>
            <a:ext cx="6651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결과보고</a:t>
            </a:r>
          </a:p>
        </p:txBody>
      </p:sp>
      <p:sp>
        <p:nvSpPr>
          <p:cNvPr id="24" name="TextBox 23"/>
          <p:cNvSpPr txBox="1">
            <a:spLocks noChangeArrowheads="1"/>
          </p:cNvSpPr>
          <p:nvPr userDrawn="1"/>
        </p:nvSpPr>
        <p:spPr bwMode="auto">
          <a:xfrm>
            <a:off x="6978650" y="571500"/>
            <a:ext cx="100965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정산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/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사업실적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41" r:id="rId1"/>
    <p:sldLayoutId id="2147485442" r:id="rId2"/>
    <p:sldLayoutId id="2147485443" r:id="rId3"/>
    <p:sldLayoutId id="2147485444" r:id="rId4"/>
    <p:sldLayoutId id="2147485445" r:id="rId5"/>
    <p:sldLayoutId id="2147485446" r:id="rId6"/>
    <p:sldLayoutId id="2147485447" r:id="rId7"/>
    <p:sldLayoutId id="2147485448" r:id="rId8"/>
    <p:sldLayoutId id="214748544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2010년\1004\자통3차\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2FA380A-20FA-4C88-937E-49C9484BBBE5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2010년\1004\자통3차\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 bwMode="auto">
          <a:xfrm>
            <a:off x="0" y="6572250"/>
            <a:ext cx="9144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A4CE6BA-F3BA-4898-A183-972AC43D52C1}" type="slidenum">
              <a:rPr kumimoji="0" lang="ko-KR" altLang="en-US" sz="1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8" descr="2016 매뉴얼 표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그림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620713"/>
            <a:ext cx="26892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544513" y="1557338"/>
            <a:ext cx="8056562" cy="152349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3600" b="1" spc="-20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3600" b="1" spc="-200" dirty="0" smtClean="0">
                <a:latin typeface="나눔고딕" pitchFamily="50" charset="-127"/>
                <a:ea typeface="나눔고딕" pitchFamily="50" charset="-127"/>
              </a:rPr>
              <a:t>국가문화예술지원시스템 사용방법</a:t>
            </a:r>
            <a:endParaRPr lang="ko-KR" altLang="en-US" sz="3600" spc="-2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3000" dirty="0" err="1" smtClean="0">
                <a:latin typeface="나눔바른고딕" pitchFamily="50" charset="-127"/>
                <a:ea typeface="나눔바른고딕" pitchFamily="50" charset="-127"/>
              </a:rPr>
              <a:t>회원가입ㆍ지원신청</a:t>
            </a:r>
            <a:endParaRPr lang="en-US" altLang="ko-KR" sz="3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5420" y="5589300"/>
            <a:ext cx="6416831" cy="2001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701" kern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 자료는 당사에게만 제공되는 자료로 당사의 동의 없이 본 자료를 무단으로 복제 전송 인용 배포하는 행위는 법으로 금지되어 있습니다.</a:t>
            </a:r>
            <a:r>
              <a:rPr lang="en-US" altLang="ko-KR" sz="701" kern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701" kern="0" dirty="0">
              <a:ln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" y="5783263"/>
            <a:ext cx="3095625" cy="107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lang="en-US" altLang="ko-KR" sz="70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Copyrights 2015. Arts Council Korea.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00" y="1080000"/>
            <a:ext cx="6544800" cy="5353200"/>
          </a:xfrm>
          <a:prstGeom prst="rect">
            <a:avLst/>
          </a:prstGeom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</a:t>
            </a:r>
          </a:p>
        </p:txBody>
      </p:sp>
      <p:sp>
        <p:nvSpPr>
          <p:cNvPr id="21508" name="TextBox 24"/>
          <p:cNvSpPr txBox="1">
            <a:spLocks noChangeArrowheads="1"/>
          </p:cNvSpPr>
          <p:nvPr/>
        </p:nvSpPr>
        <p:spPr bwMode="auto">
          <a:xfrm>
            <a:off x="388938" y="1096963"/>
            <a:ext cx="20224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국가문화예술지원시스템 접속</a:t>
            </a:r>
            <a:endParaRPr lang="en-US" altLang="ko-KR" sz="10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웹 브라우저에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국가문화예술지원시스템의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주소를 입력 후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엔터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http://www.ncas.or.kr</a:t>
            </a:r>
          </a:p>
        </p:txBody>
      </p:sp>
      <p:sp>
        <p:nvSpPr>
          <p:cNvPr id="5" name="타원 4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23510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388938" y="2362200"/>
            <a:ext cx="982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회원가입 클릭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769596" y="1078391"/>
            <a:ext cx="15113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547094" y="105496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36145" y="2731981"/>
            <a:ext cx="433387" cy="2190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411413" y="256320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69029" y="1657079"/>
            <a:ext cx="1679392" cy="3603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7" descr="회원가입-개인-2016-로고수정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825" y="1008063"/>
            <a:ext cx="63976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79"/>
          <p:cNvSpPr txBox="1">
            <a:spLocks noChangeArrowheads="1"/>
          </p:cNvSpPr>
          <p:nvPr/>
        </p:nvSpPr>
        <p:spPr bwMode="auto">
          <a:xfrm>
            <a:off x="388938" y="1079500"/>
            <a:ext cx="16240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개인회원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가입하기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주민등록이 국내에 등록된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사람이 선택</a:t>
            </a:r>
          </a:p>
        </p:txBody>
      </p:sp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0" y="2708275"/>
            <a:ext cx="1714500" cy="18732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700338" y="25669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8" descr="new-회원가입-개인-1단계-1.bmp"/>
          <p:cNvPicPr>
            <a:picLocks noChangeAspect="1"/>
          </p:cNvPicPr>
          <p:nvPr/>
        </p:nvPicPr>
        <p:blipFill>
          <a:blip r:embed="rId2" cstate="print"/>
          <a:srcRect t="18491" b="23145"/>
          <a:stretch>
            <a:fillRect/>
          </a:stretch>
        </p:blipFill>
        <p:spPr bwMode="auto">
          <a:xfrm>
            <a:off x="2555875" y="1268413"/>
            <a:ext cx="644366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타원 2"/>
          <p:cNvSpPr>
            <a:spLocks noChangeAspect="1"/>
          </p:cNvSpPr>
          <p:nvPr/>
        </p:nvSpPr>
        <p:spPr>
          <a:xfrm>
            <a:off x="107950" y="1079500"/>
            <a:ext cx="284163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>
            <a:spLocks noChangeAspect="1"/>
          </p:cNvSpPr>
          <p:nvPr/>
        </p:nvSpPr>
        <p:spPr>
          <a:xfrm>
            <a:off x="107950" y="2266950"/>
            <a:ext cx="284163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88938" y="1079500"/>
            <a:ext cx="1951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이용약관 동의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이용약관 동의 합니다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에 체크</a:t>
            </a: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388938" y="2271713"/>
            <a:ext cx="19510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개인정보 수집 및 이용동의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개인정보 수집 및 이용 동의에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동의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선택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597775" y="3703638"/>
            <a:ext cx="1214438" cy="2381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>
            <a:spLocks noChangeAspect="1"/>
          </p:cNvSpPr>
          <p:nvPr/>
        </p:nvSpPr>
        <p:spPr>
          <a:xfrm>
            <a:off x="7405688" y="3576638"/>
            <a:ext cx="284162" cy="2841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740650" y="5835650"/>
            <a:ext cx="1063625" cy="2397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>
            <a:spLocks noChangeAspect="1"/>
          </p:cNvSpPr>
          <p:nvPr/>
        </p:nvSpPr>
        <p:spPr>
          <a:xfrm>
            <a:off x="7524750" y="5665788"/>
            <a:ext cx="284163" cy="2841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33" descr="new-회원가입-개인-1단계-1.bmp"/>
          <p:cNvPicPr>
            <a:picLocks noChangeAspect="1"/>
          </p:cNvPicPr>
          <p:nvPr/>
        </p:nvPicPr>
        <p:blipFill>
          <a:blip r:embed="rId2" cstate="print"/>
          <a:srcRect t="49847"/>
          <a:stretch>
            <a:fillRect/>
          </a:stretch>
        </p:blipFill>
        <p:spPr bwMode="auto">
          <a:xfrm>
            <a:off x="2555875" y="1266825"/>
            <a:ext cx="644366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2555875" y="3603625"/>
            <a:ext cx="6408738" cy="22018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2428875" y="34067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76550" y="4021138"/>
            <a:ext cx="1649413" cy="154781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760663" y="38766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49825" y="4019550"/>
            <a:ext cx="1649413" cy="1547813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010400" y="4019550"/>
            <a:ext cx="1649413" cy="1547813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846638" y="38766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6891338" y="38766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21685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8938" y="1079500"/>
            <a:ext cx="19510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본인확인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휴대폰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이메일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중 원하는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인증절차 선택하여 본인 확인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sp>
        <p:nvSpPr>
          <p:cNvPr id="14" name="타원 13"/>
          <p:cNvSpPr/>
          <p:nvPr/>
        </p:nvSpPr>
        <p:spPr>
          <a:xfrm>
            <a:off x="107950" y="29654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8938" y="2182813"/>
            <a:ext cx="855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휴대폰 인증</a:t>
            </a:r>
          </a:p>
        </p:txBody>
      </p:sp>
      <p:sp>
        <p:nvSpPr>
          <p:cNvPr id="16" name="타원 15"/>
          <p:cNvSpPr/>
          <p:nvPr/>
        </p:nvSpPr>
        <p:spPr>
          <a:xfrm>
            <a:off x="107950" y="37909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8938" y="2987675"/>
            <a:ext cx="855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인증</a:t>
            </a: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388938" y="3806825"/>
            <a:ext cx="860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E-mail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인증</a:t>
            </a:r>
          </a:p>
        </p:txBody>
      </p:sp>
      <p:sp>
        <p:nvSpPr>
          <p:cNvPr id="24595" name="TextBox 18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28" descr="회원가입-개인-1단계-휴대폰인증-2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050" y="1263650"/>
            <a:ext cx="493553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88938" y="1079500"/>
            <a:ext cx="730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이름 입력</a:t>
            </a:r>
          </a:p>
        </p:txBody>
      </p:sp>
      <p:sp>
        <p:nvSpPr>
          <p:cNvPr id="5" name="타원 4"/>
          <p:cNvSpPr/>
          <p:nvPr/>
        </p:nvSpPr>
        <p:spPr>
          <a:xfrm>
            <a:off x="107950" y="1724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388938" y="1724025"/>
            <a:ext cx="14144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생년월일 입력</a:t>
            </a:r>
            <a:r>
              <a:rPr lang="en-US" altLang="ko-KR" sz="1050" b="1">
                <a:latin typeface="나눔고딕" pitchFamily="50" charset="-127"/>
                <a:ea typeface="나눔고딕" pitchFamily="50" charset="-127"/>
              </a:rPr>
              <a:t>(8</a:t>
            </a: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자리</a:t>
            </a:r>
            <a:r>
              <a:rPr lang="en-US" altLang="ko-KR" sz="1050" b="1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05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23749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388938" y="2374900"/>
            <a:ext cx="19478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휴대폰 번호 선택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본인이 사용하는 휴대전화 번호 입력</a:t>
            </a:r>
          </a:p>
        </p:txBody>
      </p:sp>
      <p:sp>
        <p:nvSpPr>
          <p:cNvPr id="9" name="타원 8"/>
          <p:cNvSpPr/>
          <p:nvPr/>
        </p:nvSpPr>
        <p:spPr>
          <a:xfrm>
            <a:off x="107950" y="31527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388938" y="3152775"/>
            <a:ext cx="1274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인증번호 받기 클릭</a:t>
            </a:r>
          </a:p>
        </p:txBody>
      </p:sp>
      <p:sp>
        <p:nvSpPr>
          <p:cNvPr id="11" name="타원 10"/>
          <p:cNvSpPr/>
          <p:nvPr/>
        </p:nvSpPr>
        <p:spPr>
          <a:xfrm>
            <a:off x="107950" y="37798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388938" y="3779838"/>
            <a:ext cx="982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인증번호 입력</a:t>
            </a:r>
          </a:p>
        </p:txBody>
      </p:sp>
      <p:sp>
        <p:nvSpPr>
          <p:cNvPr id="13" name="TextBox 35"/>
          <p:cNvSpPr txBox="1">
            <a:spLocks noChangeArrowheads="1"/>
          </p:cNvSpPr>
          <p:nvPr/>
        </p:nvSpPr>
        <p:spPr bwMode="auto">
          <a:xfrm>
            <a:off x="173038" y="5084763"/>
            <a:ext cx="2022475" cy="900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최초 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인증번호 받기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시도 후 </a:t>
            </a:r>
            <a:endParaRPr lang="en-US" altLang="ko-KR" sz="105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분내  문자가 도착하지 않으면 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차  재시도  실시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이후에도  도착하지 않으면  </a:t>
            </a:r>
            <a:endParaRPr lang="en-US" altLang="ko-KR" sz="105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고객센터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(1577-8751)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로 문의</a:t>
            </a:r>
          </a:p>
        </p:txBody>
      </p:sp>
      <p:sp>
        <p:nvSpPr>
          <p:cNvPr id="14" name="타원 13"/>
          <p:cNvSpPr/>
          <p:nvPr/>
        </p:nvSpPr>
        <p:spPr>
          <a:xfrm>
            <a:off x="107950" y="44386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/>
        </p:nvSpPr>
        <p:spPr bwMode="auto">
          <a:xfrm>
            <a:off x="388938" y="4438650"/>
            <a:ext cx="1020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확인 버튼 클릭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652838" y="2349500"/>
            <a:ext cx="1836737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519488" y="21605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662363" y="2757488"/>
            <a:ext cx="1836737" cy="287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662363" y="3162300"/>
            <a:ext cx="2628900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519488" y="25765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3519488" y="29987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189663" y="3557588"/>
            <a:ext cx="1044575" cy="287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752975" y="3575050"/>
            <a:ext cx="1287463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557713" y="35210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7164388" y="35226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995863" y="4835525"/>
            <a:ext cx="900112" cy="3238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830763" y="47021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628" name="TextBox 27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9" descr="회원가입-개인-1단계-아이핀인증-2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000125"/>
            <a:ext cx="41465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4310063" y="2428875"/>
            <a:ext cx="2016125" cy="495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4175125" y="22399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10063" y="2990850"/>
            <a:ext cx="2016125" cy="5715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4175125" y="28019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25888" y="3667125"/>
            <a:ext cx="793750" cy="10858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748088" y="35385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388938" y="1079500"/>
            <a:ext cx="16097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ID,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비밀번호 입력</a:t>
            </a:r>
          </a:p>
        </p:txBody>
      </p:sp>
      <p:sp>
        <p:nvSpPr>
          <p:cNvPr id="11" name="타원 10"/>
          <p:cNvSpPr/>
          <p:nvPr/>
        </p:nvSpPr>
        <p:spPr>
          <a:xfrm>
            <a:off x="107950" y="18764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388938" y="1885950"/>
            <a:ext cx="6905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문자입력</a:t>
            </a:r>
          </a:p>
        </p:txBody>
      </p:sp>
      <p:sp>
        <p:nvSpPr>
          <p:cNvPr id="13" name="타원 12"/>
          <p:cNvSpPr/>
          <p:nvPr/>
        </p:nvSpPr>
        <p:spPr>
          <a:xfrm>
            <a:off x="107950" y="26717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388938" y="2690813"/>
            <a:ext cx="1020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확인 버튼 클릭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361113" y="2432050"/>
            <a:ext cx="617537" cy="4921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289675" y="22637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07950" y="34496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388938" y="3479800"/>
            <a:ext cx="16208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신규발급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아이핀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아이디가 없으신 분은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신규발급 클릭하여 계속 진행</a:t>
            </a:r>
          </a:p>
        </p:txBody>
      </p:sp>
      <p:sp>
        <p:nvSpPr>
          <p:cNvPr id="26643" name="TextBox 18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28" descr="회원가입-개인-1단계-이메일인증-2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1573213"/>
            <a:ext cx="472916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388938" y="1079500"/>
            <a:ext cx="730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이름 입력</a:t>
            </a:r>
          </a:p>
        </p:txBody>
      </p:sp>
      <p:sp>
        <p:nvSpPr>
          <p:cNvPr id="5" name="타원 4"/>
          <p:cNvSpPr/>
          <p:nvPr/>
        </p:nvSpPr>
        <p:spPr>
          <a:xfrm>
            <a:off x="107950" y="1724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388938" y="1724025"/>
            <a:ext cx="14144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생년월일 입력</a:t>
            </a:r>
            <a:r>
              <a:rPr lang="en-US" altLang="ko-KR" sz="1050" b="1">
                <a:latin typeface="나눔고딕" pitchFamily="50" charset="-127"/>
                <a:ea typeface="나눔고딕" pitchFamily="50" charset="-127"/>
              </a:rPr>
              <a:t>(8</a:t>
            </a: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자리</a:t>
            </a:r>
            <a:r>
              <a:rPr lang="en-US" altLang="ko-KR" sz="1050" b="1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05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23749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388938" y="2374900"/>
            <a:ext cx="11525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E-mail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주소 입력</a:t>
            </a:r>
          </a:p>
        </p:txBody>
      </p:sp>
      <p:sp>
        <p:nvSpPr>
          <p:cNvPr id="9" name="타원 8"/>
          <p:cNvSpPr/>
          <p:nvPr/>
        </p:nvSpPr>
        <p:spPr>
          <a:xfrm>
            <a:off x="107950" y="30099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388938" y="3009900"/>
            <a:ext cx="13128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인증메일 받기  클릭</a:t>
            </a:r>
          </a:p>
        </p:txBody>
      </p:sp>
      <p:sp>
        <p:nvSpPr>
          <p:cNvPr id="11" name="타원 10"/>
          <p:cNvSpPr/>
          <p:nvPr/>
        </p:nvSpPr>
        <p:spPr>
          <a:xfrm>
            <a:off x="107950" y="36369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388938" y="3636963"/>
            <a:ext cx="982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인증문자 입력</a:t>
            </a:r>
          </a:p>
        </p:txBody>
      </p:sp>
      <p:sp>
        <p:nvSpPr>
          <p:cNvPr id="13" name="타원 12"/>
          <p:cNvSpPr/>
          <p:nvPr/>
        </p:nvSpPr>
        <p:spPr>
          <a:xfrm>
            <a:off x="107950" y="42957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388938" y="4295775"/>
            <a:ext cx="10207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>
                <a:latin typeface="나눔고딕" pitchFamily="50" charset="-127"/>
                <a:ea typeface="나눔고딕" pitchFamily="50" charset="-127"/>
              </a:rPr>
              <a:t>확인 버튼 클릭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173038" y="5084763"/>
            <a:ext cx="2093912" cy="900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최초  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인증번호 받기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시도 후 </a:t>
            </a:r>
            <a:endParaRPr lang="en-US" altLang="ko-KR" sz="105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분내  </a:t>
            </a:r>
            <a:r>
              <a:rPr lang="ko-KR" altLang="en-US" sz="1050" b="1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이메일이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도착하지 않으면 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차  재시도  실시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이후에도  도착하지 않으면  </a:t>
            </a:r>
            <a:endParaRPr lang="en-US" altLang="ko-KR" sz="105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고객센터</a:t>
            </a:r>
            <a:r>
              <a:rPr lang="en-US" altLang="ko-KR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(1577-8751)</a:t>
            </a:r>
            <a:r>
              <a: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로 문의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641725" y="2620963"/>
            <a:ext cx="1800225" cy="287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508375" y="24320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651250" y="3000375"/>
            <a:ext cx="1620838" cy="2873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651250" y="3436938"/>
            <a:ext cx="2700338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508375" y="28194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3508375" y="3248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654425" y="3941763"/>
            <a:ext cx="1943100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509963" y="37528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932363" y="4364038"/>
            <a:ext cx="828675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783138" y="42227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664200" y="3946525"/>
            <a:ext cx="900113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5549900" y="37560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676" name="TextBox 27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28" descr="new-회원가입-개인-2단계-1.bmp"/>
          <p:cNvPicPr>
            <a:picLocks noChangeAspect="1"/>
          </p:cNvPicPr>
          <p:nvPr/>
        </p:nvPicPr>
        <p:blipFill>
          <a:blip r:embed="rId2" cstate="print"/>
          <a:srcRect t="21005"/>
          <a:stretch>
            <a:fillRect/>
          </a:stretch>
        </p:blipFill>
        <p:spPr bwMode="auto">
          <a:xfrm>
            <a:off x="2635250" y="981075"/>
            <a:ext cx="60515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2681288" y="1952625"/>
            <a:ext cx="5661025" cy="10445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2520950" y="18700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678113" y="3471863"/>
            <a:ext cx="5661025" cy="749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520950" y="33131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81288" y="4691063"/>
            <a:ext cx="5661025" cy="9699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520950" y="45196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14537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필수입력사항 작성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이름 및 생년월일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성별 선택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아이디 입력 후  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아이디 중복 확인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비밀번호 입력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비밀번호는 숫자와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영문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조합으로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자리 이상 생성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11" name="타원 10"/>
          <p:cNvSpPr/>
          <p:nvPr/>
        </p:nvSpPr>
        <p:spPr>
          <a:xfrm>
            <a:off x="107950" y="23828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388938" y="2382838"/>
            <a:ext cx="17319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연락처 입력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e-mail,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휴대전화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전화번호 중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1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종 이상 필수 입력</a:t>
            </a:r>
            <a:endParaRPr lang="en-US" altLang="ko-KR" sz="900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07950" y="32893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388938" y="3289300"/>
            <a:ext cx="1727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기타입력 사항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주소 부분은 회원 가입 시에는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필수 사항이 아니지만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지원신청 시 입력 필요사항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959475" y="6018213"/>
            <a:ext cx="1303338" cy="3571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07950" y="43100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388938" y="4310063"/>
            <a:ext cx="2022475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심의위원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평가위원 부분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일반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개인회원은 체크 및 코드입력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ko-KR" altLang="en-US" sz="105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불필요</a:t>
            </a:r>
            <a:endParaRPr lang="en-US" altLang="ko-KR" sz="105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심의위원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및 평가위원으로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가입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하는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경우에만 선택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00338" y="5695950"/>
            <a:ext cx="3024187" cy="254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5778500" y="58769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07950" y="54610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388938" y="5461000"/>
            <a:ext cx="11477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입력사항 완료 후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회원가입</a:t>
            </a:r>
            <a:r>
              <a:rPr lang="en-US" altLang="ko-KR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</a:t>
            </a:r>
          </a:p>
        </p:txBody>
      </p:sp>
      <p:sp>
        <p:nvSpPr>
          <p:cNvPr id="23" name="타원 22"/>
          <p:cNvSpPr/>
          <p:nvPr/>
        </p:nvSpPr>
        <p:spPr>
          <a:xfrm>
            <a:off x="2489200" y="55483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695" name="TextBox 25"/>
          <p:cNvSpPr txBox="1">
            <a:spLocks noChangeArrowheads="1"/>
          </p:cNvSpPr>
          <p:nvPr/>
        </p:nvSpPr>
        <p:spPr bwMode="auto">
          <a:xfrm>
            <a:off x="196850" y="546100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 회원 가입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524568" y="980660"/>
            <a:ext cx="1239042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brightRoom" dir="tl"/>
            </a:scene3d>
            <a:sp3d extrusionH="57150" contourW="25400" prstMaterial="flat">
              <a:bevelT w="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순 서</a:t>
            </a:r>
          </a:p>
        </p:txBody>
      </p:sp>
      <p:pic>
        <p:nvPicPr>
          <p:cNvPr id="63491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262331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이용 안내</a:t>
            </a:r>
          </a:p>
        </p:txBody>
      </p:sp>
      <p:sp>
        <p:nvSpPr>
          <p:cNvPr id="5" name="대각선 줄무늬 4"/>
          <p:cNvSpPr>
            <a:spLocks noChangeAspect="1"/>
          </p:cNvSpPr>
          <p:nvPr/>
        </p:nvSpPr>
        <p:spPr>
          <a:xfrm>
            <a:off x="1283603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3496" name="그림 24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163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78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992989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</a:p>
        </p:txBody>
      </p:sp>
      <p:sp>
        <p:nvSpPr>
          <p:cNvPr id="9" name="대각선 줄무늬 8"/>
          <p:cNvSpPr>
            <a:spLocks noChangeAspect="1"/>
          </p:cNvSpPr>
          <p:nvPr/>
        </p:nvSpPr>
        <p:spPr>
          <a:xfrm>
            <a:off x="3014261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3502" name="그림 28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25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613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4721229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화면안내</a:t>
            </a:r>
          </a:p>
        </p:txBody>
      </p:sp>
      <p:sp>
        <p:nvSpPr>
          <p:cNvPr id="13" name="대각선 줄무늬 12"/>
          <p:cNvSpPr>
            <a:spLocks noChangeAspect="1"/>
          </p:cNvSpPr>
          <p:nvPr/>
        </p:nvSpPr>
        <p:spPr>
          <a:xfrm>
            <a:off x="4742501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3508" name="그림 32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5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9" name="그림 31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472087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지원신청</a:t>
            </a:r>
          </a:p>
        </p:txBody>
      </p:sp>
      <p:sp>
        <p:nvSpPr>
          <p:cNvPr id="17" name="대각선 줄무늬 16"/>
          <p:cNvSpPr>
            <a:spLocks noChangeAspect="1"/>
          </p:cNvSpPr>
          <p:nvPr/>
        </p:nvSpPr>
        <p:spPr>
          <a:xfrm>
            <a:off x="6493359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63514" name="그림 36" descr="목차배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338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15" name="TextBox 47"/>
          <p:cNvSpPr txBox="1">
            <a:spLocks noChangeArrowheads="1"/>
          </p:cNvSpPr>
          <p:nvPr/>
        </p:nvSpPr>
        <p:spPr bwMode="auto">
          <a:xfrm>
            <a:off x="1766888" y="2954338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Ⅰ</a:t>
            </a:r>
          </a:p>
        </p:txBody>
      </p:sp>
      <p:sp>
        <p:nvSpPr>
          <p:cNvPr id="63516" name="TextBox 48"/>
          <p:cNvSpPr txBox="1">
            <a:spLocks noChangeArrowheads="1"/>
          </p:cNvSpPr>
          <p:nvPr/>
        </p:nvSpPr>
        <p:spPr bwMode="auto">
          <a:xfrm>
            <a:off x="3541713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Ⅱ</a:t>
            </a:r>
          </a:p>
        </p:txBody>
      </p:sp>
      <p:sp>
        <p:nvSpPr>
          <p:cNvPr id="63517" name="TextBox 49"/>
          <p:cNvSpPr txBox="1">
            <a:spLocks noChangeArrowheads="1"/>
          </p:cNvSpPr>
          <p:nvPr/>
        </p:nvSpPr>
        <p:spPr bwMode="auto">
          <a:xfrm>
            <a:off x="52530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Ⅲ</a:t>
            </a:r>
          </a:p>
        </p:txBody>
      </p:sp>
      <p:sp>
        <p:nvSpPr>
          <p:cNvPr id="63518" name="TextBox 50"/>
          <p:cNvSpPr txBox="1">
            <a:spLocks noChangeArrowheads="1"/>
          </p:cNvSpPr>
          <p:nvPr/>
        </p:nvSpPr>
        <p:spPr bwMode="auto">
          <a:xfrm>
            <a:off x="70056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Ⅳ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073150" y="2708275"/>
            <a:ext cx="5302250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330450" y="906463"/>
            <a:ext cx="176213" cy="558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515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050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지원신청절차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73113" y="4292600"/>
          <a:ext cx="7848600" cy="194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1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① 시스템 접속</a:t>
                      </a:r>
                      <a:endParaRPr lang="en-US" altLang="ko-KR" sz="1100" b="1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http://</a:t>
                      </a:r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 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www.ncas.or.kr</a:t>
                      </a:r>
                    </a:p>
                  </a:txBody>
                  <a:tcPr marL="91434" marR="91434"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② 로그인</a:t>
                      </a:r>
                      <a:endParaRPr lang="en-US" altLang="ko-KR" sz="1100" b="1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</a:rPr>
                        <a:t>아이디</a:t>
                      </a:r>
                      <a:r>
                        <a:rPr lang="en-US" altLang="ko-KR" sz="1100" dirty="0" smtClean="0">
                          <a:latin typeface="나눔고딕" pitchFamily="50" charset="-127"/>
                          <a:ea typeface="나눔고딕" pitchFamily="50" charset="-127"/>
                        </a:rPr>
                        <a:t>/</a:t>
                      </a: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</a:rPr>
                        <a:t>비밀번호 입력  </a:t>
                      </a:r>
                      <a:r>
                        <a:rPr lang="en-US" altLang="ko-KR" sz="1100" dirty="0" smtClean="0"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</a:rPr>
                        <a:t> 주관기관 선택</a:t>
                      </a:r>
                      <a:endParaRPr lang="en-US" altLang="ko-KR" sz="110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4" marR="91434" marT="45707" marB="457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③ 메인 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&gt;</a:t>
                      </a:r>
                      <a:r>
                        <a:rPr lang="en-US" altLang="ko-KR" sz="1100" b="1" baseline="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 </a:t>
                      </a:r>
                      <a:r>
                        <a:rPr lang="ko-KR" altLang="en-US" sz="1100" b="1" baseline="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진행절차 </a:t>
                      </a:r>
                      <a:r>
                        <a:rPr lang="en-US" altLang="ko-KR" sz="1100" b="1" baseline="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&gt;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 </a:t>
                      </a: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지원신청</a:t>
                      </a:r>
                      <a:endParaRPr lang="en-US" altLang="ko-KR" sz="1100" b="1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메인 화면  </a:t>
                      </a:r>
                      <a:r>
                        <a:rPr lang="en-US" altLang="ko-KR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&gt; </a:t>
                      </a: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지원신청 </a:t>
                      </a:r>
                      <a:r>
                        <a:rPr lang="en-US" altLang="ko-KR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&gt; </a:t>
                      </a: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지원관리 </a:t>
                      </a:r>
                      <a:r>
                        <a:rPr lang="en-US" altLang="ko-KR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&gt; </a:t>
                      </a:r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지원가능사업</a:t>
                      </a:r>
                      <a:endParaRPr lang="en-US" altLang="ko-KR" sz="1100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④ 지원가능 사업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 </a:t>
                      </a: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목록</a:t>
                      </a:r>
                      <a:endParaRPr lang="en-US" altLang="ko-KR" sz="1100" b="1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지원가능사업목록에서 지원 할 사업 선택 후 우측의 분야에서 </a:t>
                      </a:r>
                      <a:endParaRPr lang="en-US" altLang="ko-KR" sz="1100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  <a:p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심의 받을 분야 버튼 클릭하여 신청사업 선택</a:t>
                      </a:r>
                      <a:endParaRPr lang="en-US" altLang="ko-KR" sz="1100" b="1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</a:txBody>
                  <a:tcPr marL="91434" marR="91434" marT="45707" marB="457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⑤ 지원신청서 작성 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/ </a:t>
                      </a: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제출</a:t>
                      </a:r>
                    </a:p>
                  </a:txBody>
                  <a:tcPr marL="91434" marR="91434" marT="45707" marB="45707" anchor="ctr"/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주관기관에서 요구하는 항목을 단계별로 작성하여 최종제출</a:t>
                      </a:r>
                      <a:endParaRPr lang="en-US" altLang="ko-KR" sz="1100" dirty="0" smtClean="0">
                        <a:latin typeface="나눔고딕" pitchFamily="50" charset="-127"/>
                        <a:ea typeface="나눔고딕" pitchFamily="50" charset="-127"/>
                        <a:cs typeface="조선일보명조"/>
                      </a:endParaRPr>
                    </a:p>
                    <a:p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『</a:t>
                      </a: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지원신청서 작성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/</a:t>
                      </a:r>
                      <a:r>
                        <a:rPr lang="ko-KR" altLang="en-US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최종제출</a:t>
                      </a:r>
                      <a:r>
                        <a:rPr lang="en-US" altLang="ko-KR" sz="1100" b="1" dirty="0" smtClean="0">
                          <a:latin typeface="나눔고딕" pitchFamily="50" charset="-127"/>
                          <a:ea typeface="나눔고딕" pitchFamily="50" charset="-127"/>
                          <a:cs typeface="조선일보명조"/>
                        </a:rPr>
                        <a:t>』</a:t>
                      </a:r>
                    </a:p>
                  </a:txBody>
                  <a:tcPr marL="91434" marR="91434" marT="45707" marB="457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960438" y="1196975"/>
            <a:ext cx="2159000" cy="5032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나눔고딕" pitchFamily="50" charset="-127"/>
                <a:ea typeface="나눔고딕" pitchFamily="50" charset="-127"/>
              </a:rPr>
              <a:t>➊ 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국가문화예술지원시스템 접속</a:t>
            </a:r>
            <a:endParaRPr lang="en-US" altLang="ko-KR" sz="1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defRPr/>
            </a:pPr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www.ncas.or.kr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760663" y="1770063"/>
            <a:ext cx="1439862" cy="50323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➋  로그인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3840163" y="2346325"/>
            <a:ext cx="1439862" cy="503238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나눔고딕" pitchFamily="50" charset="-127"/>
                <a:ea typeface="나눔고딕" pitchFamily="50" charset="-127"/>
              </a:rPr>
              <a:t>➌ 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메인 </a:t>
            </a:r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지원신청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4919663" y="2922588"/>
            <a:ext cx="1800225" cy="50323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나눔고딕" pitchFamily="50" charset="-127"/>
                <a:ea typeface="나눔고딕" pitchFamily="50" charset="-127"/>
              </a:rPr>
              <a:t>➍ 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지원가능 사업목록 </a:t>
            </a:r>
            <a:endParaRPr lang="en-US" altLang="ko-KR" sz="1000" b="1" dirty="0">
              <a:latin typeface="나눔고딕" pitchFamily="50" charset="-127"/>
              <a:ea typeface="나눔고딕" pitchFamily="50" charset="-127"/>
            </a:endParaRPr>
          </a:p>
          <a:p>
            <a:pPr algn="ctr">
              <a:defRPr/>
            </a:pPr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분야  선택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6361113" y="3506788"/>
            <a:ext cx="1800225" cy="50323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dirty="0">
                <a:latin typeface="나눔고딕" pitchFamily="50" charset="-127"/>
                <a:ea typeface="나눔고딕" pitchFamily="50" charset="-127"/>
              </a:rPr>
              <a:t>➎  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지원신청서 작성 후 제출</a:t>
            </a:r>
          </a:p>
        </p:txBody>
      </p:sp>
      <p:grpSp>
        <p:nvGrpSpPr>
          <p:cNvPr id="64541" name="그룹 24"/>
          <p:cNvGrpSpPr>
            <a:grpSpLocks/>
          </p:cNvGrpSpPr>
          <p:nvPr/>
        </p:nvGrpSpPr>
        <p:grpSpPr bwMode="auto">
          <a:xfrm>
            <a:off x="1985963" y="1735138"/>
            <a:ext cx="692150" cy="449262"/>
            <a:chOff x="1924882" y="1735264"/>
            <a:chExt cx="692636" cy="449282"/>
          </a:xfrm>
        </p:grpSpPr>
        <p:sp>
          <p:nvSpPr>
            <p:cNvPr id="11" name="오른쪽 화살표 10"/>
            <p:cNvSpPr/>
            <p:nvPr/>
          </p:nvSpPr>
          <p:spPr>
            <a:xfrm>
              <a:off x="2005901" y="1968636"/>
              <a:ext cx="611617" cy="21591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924882" y="1735264"/>
              <a:ext cx="108026" cy="3953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4542" name="그룹 29"/>
          <p:cNvGrpSpPr>
            <a:grpSpLocks/>
          </p:cNvGrpSpPr>
          <p:nvPr/>
        </p:nvGrpSpPr>
        <p:grpSpPr bwMode="auto">
          <a:xfrm>
            <a:off x="4459288" y="2879725"/>
            <a:ext cx="431800" cy="433388"/>
            <a:chOff x="4399100" y="2888960"/>
            <a:chExt cx="432000" cy="432030"/>
          </a:xfrm>
        </p:grpSpPr>
        <p:sp>
          <p:nvSpPr>
            <p:cNvPr id="23" name="오른쪽 화살표 22"/>
            <p:cNvSpPr/>
            <p:nvPr/>
          </p:nvSpPr>
          <p:spPr>
            <a:xfrm>
              <a:off x="4399100" y="3105767"/>
              <a:ext cx="432000" cy="215223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399100" y="2888960"/>
              <a:ext cx="108000" cy="3244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4543" name="그룹 28"/>
          <p:cNvGrpSpPr>
            <a:grpSpLocks/>
          </p:cNvGrpSpPr>
          <p:nvPr/>
        </p:nvGrpSpPr>
        <p:grpSpPr bwMode="auto">
          <a:xfrm>
            <a:off x="5784850" y="3465513"/>
            <a:ext cx="503238" cy="449262"/>
            <a:chOff x="5724220" y="3473666"/>
            <a:chExt cx="504000" cy="449282"/>
          </a:xfrm>
        </p:grpSpPr>
        <p:sp>
          <p:nvSpPr>
            <p:cNvPr id="27" name="오른쪽 화살표 26"/>
            <p:cNvSpPr/>
            <p:nvPr/>
          </p:nvSpPr>
          <p:spPr>
            <a:xfrm>
              <a:off x="5724220" y="3707038"/>
              <a:ext cx="504000" cy="21591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724220" y="3473666"/>
              <a:ext cx="108113" cy="3953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4544" name="그룹 30"/>
          <p:cNvGrpSpPr>
            <a:grpSpLocks/>
          </p:cNvGrpSpPr>
          <p:nvPr/>
        </p:nvGrpSpPr>
        <p:grpSpPr bwMode="auto">
          <a:xfrm>
            <a:off x="3370263" y="2314575"/>
            <a:ext cx="431800" cy="431800"/>
            <a:chOff x="4399100" y="2888960"/>
            <a:chExt cx="432000" cy="432030"/>
          </a:xfrm>
        </p:grpSpPr>
        <p:sp>
          <p:nvSpPr>
            <p:cNvPr id="32" name="오른쪽 화살표 31"/>
            <p:cNvSpPr/>
            <p:nvPr/>
          </p:nvSpPr>
          <p:spPr>
            <a:xfrm>
              <a:off x="4399100" y="3104975"/>
              <a:ext cx="432000" cy="21601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399100" y="2888960"/>
              <a:ext cx="108000" cy="3240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 bwMode="auto">
          <a:xfrm>
            <a:off x="524568" y="980660"/>
            <a:ext cx="1239042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brightRoom" dir="tl"/>
            </a:scene3d>
            <a:sp3d extrusionH="57150" contourW="25400" prstMaterial="flat">
              <a:bevelT w="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순 서</a:t>
            </a:r>
          </a:p>
        </p:txBody>
      </p:sp>
      <p:pic>
        <p:nvPicPr>
          <p:cNvPr id="14339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262331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이용 안내</a:t>
            </a:r>
          </a:p>
        </p:txBody>
      </p:sp>
      <p:sp>
        <p:nvSpPr>
          <p:cNvPr id="17" name="대각선 줄무늬 16"/>
          <p:cNvSpPr>
            <a:spLocks noChangeAspect="1"/>
          </p:cNvSpPr>
          <p:nvPr/>
        </p:nvSpPr>
        <p:spPr>
          <a:xfrm>
            <a:off x="1283603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344" name="그림 24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8163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992989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</a:p>
        </p:txBody>
      </p:sp>
      <p:sp>
        <p:nvSpPr>
          <p:cNvPr id="22" name="대각선 줄무늬 21"/>
          <p:cNvSpPr>
            <a:spLocks noChangeAspect="1"/>
          </p:cNvSpPr>
          <p:nvPr/>
        </p:nvSpPr>
        <p:spPr>
          <a:xfrm>
            <a:off x="3014261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350" name="그림 28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25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721229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메뉴안내</a:t>
            </a:r>
          </a:p>
        </p:txBody>
      </p:sp>
      <p:sp>
        <p:nvSpPr>
          <p:cNvPr id="26" name="대각선 줄무늬 25"/>
          <p:cNvSpPr>
            <a:spLocks noChangeAspect="1"/>
          </p:cNvSpPr>
          <p:nvPr/>
        </p:nvSpPr>
        <p:spPr>
          <a:xfrm>
            <a:off x="4742501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356" name="그림 32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325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6472087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지원신청</a:t>
            </a:r>
          </a:p>
        </p:txBody>
      </p:sp>
      <p:sp>
        <p:nvSpPr>
          <p:cNvPr id="30" name="대각선 줄무늬 29"/>
          <p:cNvSpPr>
            <a:spLocks noChangeAspect="1"/>
          </p:cNvSpPr>
          <p:nvPr/>
        </p:nvSpPr>
        <p:spPr>
          <a:xfrm>
            <a:off x="6493359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362" name="그림 36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338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TextBox 47"/>
          <p:cNvSpPr txBox="1">
            <a:spLocks noChangeArrowheads="1"/>
          </p:cNvSpPr>
          <p:nvPr/>
        </p:nvSpPr>
        <p:spPr bwMode="auto">
          <a:xfrm>
            <a:off x="1766888" y="2954338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Ⅰ</a:t>
            </a:r>
          </a:p>
        </p:txBody>
      </p:sp>
      <p:sp>
        <p:nvSpPr>
          <p:cNvPr id="14364" name="TextBox 48"/>
          <p:cNvSpPr txBox="1">
            <a:spLocks noChangeArrowheads="1"/>
          </p:cNvSpPr>
          <p:nvPr/>
        </p:nvSpPr>
        <p:spPr bwMode="auto">
          <a:xfrm>
            <a:off x="3541713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Ⅱ</a:t>
            </a:r>
          </a:p>
        </p:txBody>
      </p:sp>
      <p:sp>
        <p:nvSpPr>
          <p:cNvPr id="14365" name="TextBox 49"/>
          <p:cNvSpPr txBox="1">
            <a:spLocks noChangeArrowheads="1"/>
          </p:cNvSpPr>
          <p:nvPr/>
        </p:nvSpPr>
        <p:spPr bwMode="auto">
          <a:xfrm>
            <a:off x="52530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Ⅲ</a:t>
            </a:r>
          </a:p>
        </p:txBody>
      </p:sp>
      <p:sp>
        <p:nvSpPr>
          <p:cNvPr id="14366" name="TextBox 50"/>
          <p:cNvSpPr txBox="1">
            <a:spLocks noChangeArrowheads="1"/>
          </p:cNvSpPr>
          <p:nvPr/>
        </p:nvSpPr>
        <p:spPr bwMode="auto">
          <a:xfrm>
            <a:off x="70056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Ⅳ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2843213" y="2708275"/>
            <a:ext cx="5400675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617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로그인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00" y="1080000"/>
            <a:ext cx="6544800" cy="48996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40" y="3573020"/>
            <a:ext cx="3710568" cy="2855311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518214" y="1204091"/>
            <a:ext cx="1706562" cy="287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411891" y="120089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469515" y="1750920"/>
            <a:ext cx="1092618" cy="40834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2411891" y="157793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106027" y="3542211"/>
            <a:ext cx="3766521" cy="289342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3919665" y="343014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128324" y="5345490"/>
            <a:ext cx="379806" cy="24381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36" y="2132820"/>
            <a:ext cx="3005138" cy="1352550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4406112" y="2089978"/>
            <a:ext cx="3065839" cy="140215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4233996" y="191908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846313" y="3204965"/>
            <a:ext cx="194352" cy="21647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107950" y="24638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938" y="2492375"/>
            <a:ext cx="177006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아이디 및 비밀번호 입력 후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로그인 클릭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938" y="1093788"/>
            <a:ext cx="2022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국가문화예술지원시스템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접속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107950" y="37909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938" y="3819525"/>
            <a:ext cx="1893467" cy="5309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e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나라도움 교부 진행절차 안내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내용 확인 후 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[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닫기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]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클릭</a:t>
            </a:r>
            <a:endParaRPr lang="ko-KR" altLang="en-US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107380" y="508752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8368" y="5116095"/>
            <a:ext cx="9826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주관기관 선택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00" y="1195200"/>
            <a:ext cx="6696000" cy="4699335"/>
          </a:xfrm>
          <a:prstGeom prst="rect">
            <a:avLst/>
          </a:prstGeom>
        </p:spPr>
      </p:pic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42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지원사업목록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메인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37023" y="1700213"/>
            <a:ext cx="1127125" cy="5318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79838" y="4555915"/>
            <a:ext cx="2305317" cy="2206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신청 가능한 지원사업 목록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주관기관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선택한 주관기관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로그인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의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지원사업 중 지원가능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 목록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신청분야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신청분야에서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분야버튼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을 클릭하여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지원신청서 작성 화면으로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이동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244510" y="4912261"/>
            <a:ext cx="359105" cy="16217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5911725" y="470759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44510" y="5091601"/>
            <a:ext cx="359105" cy="13764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03" y="2852920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0000FF"/>
                </a:solidFill>
              </a:rPr>
              <a:t>주관기관은 경남문화예술진흥원</a:t>
            </a:r>
            <a:endParaRPr lang="en-US" altLang="ko-KR" sz="1200" b="1" dirty="0" smtClean="0">
              <a:solidFill>
                <a:srgbClr val="0000FF"/>
              </a:solidFill>
            </a:endParaRPr>
          </a:p>
          <a:p>
            <a:r>
              <a:rPr lang="ko-KR" altLang="en-US" sz="1200" b="1" dirty="0" err="1" smtClean="0">
                <a:solidFill>
                  <a:srgbClr val="0000FF"/>
                </a:solidFill>
              </a:rPr>
              <a:t>으로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설정되어 있으셔야 합니다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268700"/>
            <a:ext cx="6660000" cy="478549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지원신청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지원신청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지원관리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지원가능사업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22494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2249488"/>
            <a:ext cx="20955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사업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지원사업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선택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다원예술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분야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메인 화면에서 신청 가능한 지원사업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목록의 신청분야 클릭하는 것과 동일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32256" y="1554847"/>
            <a:ext cx="982663" cy="8207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682318" y="2921077"/>
            <a:ext cx="574675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744919" y="3274656"/>
            <a:ext cx="5040312" cy="4173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848106" y="145324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554094" y="266578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596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050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지원가능사업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267200"/>
            <a:ext cx="6660000" cy="478549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032256" y="1554847"/>
            <a:ext cx="982663" cy="8207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848106" y="145324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596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050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지원가능사업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메뉴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지원신청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지원관리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나의 지원신청현황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07950" y="22494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88938" y="2249488"/>
            <a:ext cx="2095500" cy="385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화면 안내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지원년도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각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지원년도의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현황 조회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관리번호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제출완료 후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관리번호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생성됨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처리상태 완료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)</a:t>
            </a: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신청서 작성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보기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를 클릭하여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화면으로 이동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신청서 출력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출력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을 클릭하여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출력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우편용 표지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주관기관 운영자에게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부가자료 제출시에 출력하여 이용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지원결과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선정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/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탈락으로 구분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지원결정액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주관기관에서 심의를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거쳐 지원 결정된 금액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보조금지원예정통보문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: 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보기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를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클릭하여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통보문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화면으로 이동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- </a:t>
            </a:r>
            <a:r>
              <a:rPr lang="ko-KR" altLang="en-US" sz="9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진행중인 사업이 없을 경우 확인 불가</a:t>
            </a:r>
            <a:endParaRPr lang="en-US" altLang="ko-KR" sz="900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07880" y="3262561"/>
            <a:ext cx="5256729" cy="7397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948613" y="3109345"/>
            <a:ext cx="817562" cy="161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580673" y="308394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259288" y="2909594"/>
            <a:ext cx="684000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113813" y="267172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3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936000"/>
            <a:ext cx="6300000" cy="412375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92" y="2743887"/>
            <a:ext cx="3097827" cy="3654000"/>
          </a:xfrm>
          <a:prstGeom prst="rect">
            <a:avLst/>
          </a:prstGeom>
        </p:spPr>
      </p:pic>
      <p:pic>
        <p:nvPicPr>
          <p:cNvPr id="20" name="그림 19" descr="5-청렴이행서명-메시지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20" y="1124680"/>
            <a:ext cx="2880000" cy="1358493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신청분야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193557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1935570"/>
            <a:ext cx="20224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청렴 이행서약서 안내 메시지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확인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956470" y="2926937"/>
            <a:ext cx="519113" cy="2032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046926" y="289646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647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4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신청서 작성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732299" y="2069436"/>
            <a:ext cx="756000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516270" y="191679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334598" y="5917125"/>
            <a:ext cx="519113" cy="2032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694647" y="6115903"/>
            <a:ext cx="756000" cy="2032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492050" y="607206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107950" y="287699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388938" y="2870643"/>
            <a:ext cx="1701107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50" b="1" dirty="0" err="1" smtClean="0">
                <a:latin typeface="나눔고딕" pitchFamily="50" charset="-127"/>
                <a:ea typeface="나눔고딕" pitchFamily="50" charset="-127"/>
              </a:rPr>
              <a:t>서약자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 체크 후 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제출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클릭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3642892" y="3019473"/>
            <a:ext cx="936130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936000"/>
            <a:ext cx="6300000" cy="412375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29" y="4076835"/>
            <a:ext cx="3547471" cy="1872515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청렴이행 서약서 제출 후 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다시 신청분야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22494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2249488"/>
            <a:ext cx="2022475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확인 클릭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신청자격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개인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/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단체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)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확인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신청사업 확인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신청분야 확인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예시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테스트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사업의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연극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분야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956470" y="2927680"/>
            <a:ext cx="519113" cy="2032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851770" y="5501618"/>
            <a:ext cx="756000" cy="2889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20619" y="4542938"/>
            <a:ext cx="1751631" cy="18000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320751" y="4796894"/>
            <a:ext cx="432000" cy="1889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33320" y="4796894"/>
            <a:ext cx="576000" cy="1889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016860" y="290109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602489" y="550792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647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4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신청서 작성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" y="3484461"/>
            <a:ext cx="230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</a:rPr>
              <a:t>2022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청년 </a:t>
            </a:r>
            <a:r>
              <a:rPr lang="ko-KR" altLang="en-US" sz="1200" b="1" dirty="0" err="1" smtClean="0">
                <a:solidFill>
                  <a:srgbClr val="0000FF"/>
                </a:solidFill>
              </a:rPr>
              <a:t>문화활동가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</a:t>
            </a:r>
            <a:endParaRPr lang="en-US" altLang="ko-KR" sz="1200" b="1" dirty="0" smtClean="0">
              <a:solidFill>
                <a:srgbClr val="0000FF"/>
              </a:solidFill>
            </a:endParaRPr>
          </a:p>
          <a:p>
            <a:r>
              <a:rPr lang="ko-KR" altLang="en-US" sz="1200" b="1" dirty="0" err="1" smtClean="0">
                <a:solidFill>
                  <a:srgbClr val="0000FF"/>
                </a:solidFill>
              </a:rPr>
              <a:t>양성지원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사업은 </a:t>
            </a:r>
            <a:r>
              <a:rPr lang="ko-KR" altLang="en-US" sz="1200" b="1" dirty="0" err="1" smtClean="0">
                <a:solidFill>
                  <a:srgbClr val="0000FF"/>
                </a:solidFill>
              </a:rPr>
              <a:t>다원분야로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</a:t>
            </a:r>
            <a:endParaRPr lang="en-US" altLang="ko-KR" sz="1200" b="1" dirty="0" smtClean="0">
              <a:solidFill>
                <a:srgbClr val="0000FF"/>
              </a:solidFill>
            </a:endParaRPr>
          </a:p>
          <a:p>
            <a:r>
              <a:rPr lang="ko-KR" altLang="en-US" sz="1200" b="1" dirty="0" smtClean="0">
                <a:solidFill>
                  <a:srgbClr val="0000FF"/>
                </a:solidFill>
              </a:rPr>
              <a:t>설정 되어 있어야 합니다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.</a:t>
            </a:r>
          </a:p>
          <a:p>
            <a:endParaRPr lang="en-US" altLang="ko-KR" sz="12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836640"/>
            <a:ext cx="1984375" cy="249299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 dirty="0" err="1" smtClean="0">
                <a:latin typeface="나눔고딕" pitchFamily="50" charset="-127"/>
                <a:ea typeface="나눔고딕" pitchFamily="50" charset="-127"/>
              </a:rPr>
              <a:t>미리보기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최종제출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삭제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닫기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endParaRPr lang="en-US" altLang="ko-KR" sz="70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buFontTx/>
              <a:buChar char="-"/>
              <a:defRPr/>
            </a:pPr>
            <a:r>
              <a:rPr lang="ko-KR" altLang="en-US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단계별 입력 내용 작성 후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</a:rPr>
              <a:t>  반드시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</a:rPr>
              <a:t> [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</a:rPr>
              <a:t>저장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</a:rPr>
              <a:t> 버튼을 클릭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하여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 내용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저장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en-US" altLang="ko-KR" sz="900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 err="1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미리보기</a:t>
            </a:r>
            <a:r>
              <a:rPr lang="en-US" altLang="ko-KR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를 통해 입력 내용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확인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이때 단체 소개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및 대표자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혹은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신청인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정보를 변경하고자 할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경우에는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 err="1" smtClean="0">
                <a:latin typeface="나눔고딕" pitchFamily="50" charset="-127"/>
                <a:ea typeface="나눔고딕" pitchFamily="50" charset="-127"/>
              </a:rPr>
              <a:t>내정보방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에서 정보를 변경하면 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모든 항목을 입력 후에는 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반드시</a:t>
            </a:r>
            <a:endParaRPr lang="en-US" altLang="ko-KR" sz="900" b="1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 [</a:t>
            </a:r>
            <a:r>
              <a:rPr lang="ko-KR" altLang="en-US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최종제출</a:t>
            </a:r>
            <a:r>
              <a:rPr lang="en-US" altLang="ko-KR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b="1" dirty="0" smtClean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버튼을 클릭하여 </a:t>
            </a:r>
            <a:endParaRPr lang="en-US" altLang="ko-KR" sz="900" b="1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최종 제출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해야  심의 대상이  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34972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426817" y="3334642"/>
            <a:ext cx="1840863" cy="111569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첨부파일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다운로드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endParaRPr lang="en-US" altLang="ko-KR" sz="70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및 작성안내 파일 </a:t>
            </a:r>
            <a:r>
              <a:rPr lang="ko-KR" altLang="en-US" sz="900" b="1" dirty="0" err="1" smtClean="0">
                <a:latin typeface="나눔고딕" pitchFamily="50" charset="-127"/>
                <a:ea typeface="나눔고딕" pitchFamily="50" charset="-127"/>
                <a:cs typeface="조선일보명조"/>
              </a:rPr>
              <a:t>내려받기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를 클릭하여 저장 후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작성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 eaLnBrk="1" hangingPunct="1">
              <a:defRPr/>
            </a:pPr>
            <a:endParaRPr lang="en-US" altLang="ko-KR" sz="4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 eaLnBrk="1" hangingPunct="1"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주관기관에서 파일을 게시한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 eaLnBrk="1" hangingPunct="1"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경우에만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해당 버튼 확인 가능 </a:t>
            </a:r>
          </a:p>
        </p:txBody>
      </p:sp>
      <p:sp>
        <p:nvSpPr>
          <p:cNvPr id="10" name="타원 9"/>
          <p:cNvSpPr/>
          <p:nvPr/>
        </p:nvSpPr>
        <p:spPr>
          <a:xfrm>
            <a:off x="107950" y="46148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88938" y="4608513"/>
            <a:ext cx="1858962" cy="4143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최종제출 완료 후 관리번호와 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제출일 확인 가능</a:t>
            </a:r>
          </a:p>
        </p:txBody>
      </p:sp>
      <p:sp>
        <p:nvSpPr>
          <p:cNvPr id="12" name="타원 11"/>
          <p:cNvSpPr/>
          <p:nvPr/>
        </p:nvSpPr>
        <p:spPr>
          <a:xfrm>
            <a:off x="107950" y="52244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8938" y="5224463"/>
            <a:ext cx="2416046" cy="116185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작성 단계 및 작성 상태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endParaRPr lang="en-US" altLang="ko-KR" sz="500" b="1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 단계를 나타내며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단계명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신청개요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사업운영계획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수입예산 등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클릭 후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내용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각 단계 클릭 후에는 해당 단계의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필수입력사항을 입력해야 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102225" y="1338263"/>
            <a:ext cx="3687763" cy="2397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694488" y="1917700"/>
            <a:ext cx="2122487" cy="2778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84450" y="1914525"/>
            <a:ext cx="4068763" cy="2778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93975" y="2200275"/>
            <a:ext cx="6226175" cy="4286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81275" y="2700338"/>
            <a:ext cx="6294438" cy="33131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813300" y="13239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8677275" y="17732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439988" y="18653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441575" y="21955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676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작성단계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111375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각 작성 단계 안내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신청개요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지원신청주체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공식연락처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신청사업개요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사업명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사업기간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사업장소 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)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입력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첨부파일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서식을 내려 받아 작성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첨부하고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사업에 따라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요구하는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기타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증빙 서류를 첨부</a:t>
            </a:r>
          </a:p>
        </p:txBody>
      </p:sp>
      <p:sp>
        <p:nvSpPr>
          <p:cNvPr id="71685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작성단계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_2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93975" y="2147888"/>
            <a:ext cx="6226175" cy="3444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00" y="5940000"/>
            <a:ext cx="5760000" cy="44419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00" y="5198400"/>
            <a:ext cx="5760000" cy="44419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00" y="4424400"/>
            <a:ext cx="5760000" cy="444197"/>
          </a:xfrm>
          <a:prstGeom prst="rect">
            <a:avLst/>
          </a:prstGeom>
        </p:spPr>
      </p:pic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작성단계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_3</a:t>
            </a:r>
          </a:p>
        </p:txBody>
      </p:sp>
      <p:sp>
        <p:nvSpPr>
          <p:cNvPr id="13" name="TextBox 35"/>
          <p:cNvSpPr txBox="1">
            <a:spLocks noChangeArrowheads="1"/>
          </p:cNvSpPr>
          <p:nvPr/>
        </p:nvSpPr>
        <p:spPr bwMode="auto">
          <a:xfrm>
            <a:off x="2916238" y="1060450"/>
            <a:ext cx="5688012" cy="29702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ko-KR" sz="11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※ </a:t>
            </a:r>
            <a:r>
              <a:rPr lang="ko-KR" altLang="en-US" sz="11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중요 </a:t>
            </a:r>
            <a:r>
              <a:rPr lang="en-US" altLang="ko-KR" sz="11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(</a:t>
            </a:r>
            <a:r>
              <a:rPr lang="ko-KR" altLang="en-US" sz="11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각 단계 상태 값 안내</a:t>
            </a:r>
            <a:r>
              <a:rPr lang="en-US" altLang="ko-KR" sz="11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</a:p>
          <a:p>
            <a:pPr>
              <a:buFontTx/>
              <a:buChar char="-"/>
              <a:defRPr/>
            </a:pP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-</a:t>
            </a: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작성해주세요</a:t>
            </a:r>
            <a:endParaRPr lang="en-US" altLang="ko-KR" sz="11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해당 단계가 작성</a:t>
            </a: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(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저장</a:t>
            </a: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되지 않은 상태</a:t>
            </a:r>
            <a:endParaRPr lang="en-US" altLang="ko-KR" sz="11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해당 단계를 클릭하여 작성을 완료해야 최종제출 가능</a:t>
            </a:r>
            <a:endParaRPr lang="en-US" altLang="ko-KR" sz="11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“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작성해주세요</a:t>
            </a: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”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는 저장 완료 후 상태 값이 </a:t>
            </a: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“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</a:t>
            </a:r>
            <a:r>
              <a:rPr lang="en-US" altLang="ko-KR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”</a:t>
            </a:r>
            <a:r>
              <a:rPr lang="ko-KR" altLang="en-US" sz="11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으로 변경됨</a:t>
            </a:r>
            <a:endParaRPr lang="en-US" altLang="ko-KR" sz="11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- </a:t>
            </a: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작성불필요 </a:t>
            </a:r>
            <a:endParaRPr lang="en-US" altLang="ko-KR" sz="11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작성하지 않음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(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클릭 불가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</a:p>
          <a:p>
            <a:pPr>
              <a:defRPr/>
            </a:pP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주관기관별로 작성 요구 단계가 상이하며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 경우 지원신청서 양식에 작성하여 첨부파일 단계에 첨부파일로 첨부 </a:t>
            </a: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</a:t>
            </a: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- </a:t>
            </a: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 </a:t>
            </a: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해당 단계의 작성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(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저장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 완료 된 상태</a:t>
            </a: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</a:t>
            </a:r>
            <a:r>
              <a:rPr lang="en-US" altLang="ko-KR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- </a:t>
            </a:r>
            <a:r>
              <a:rPr lang="ko-KR" altLang="en-US" sz="11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첨부 </a:t>
            </a:r>
            <a:endParaRPr lang="en-US" altLang="ko-KR" sz="110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  마지막 첨부파일 단계의 첨부가 완료된 상태 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(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미 첨부 시에는 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“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첨부해주세요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”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로 확인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</a:p>
        </p:txBody>
      </p:sp>
      <p:sp>
        <p:nvSpPr>
          <p:cNvPr id="14" name="타원 1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111375" cy="454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각 단계 상태 값 안내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작성해주세요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해당 단계가 작성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저장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되지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않은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상태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클릭하여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작성을 완료해야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최종제출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가능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작성해주세요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”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는 저장 완료 후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상태 값이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”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으로 변경됨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작성불필요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성하지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않음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클릭 불가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)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주관기관별로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작성 요구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단계가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상이하며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이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경우 지원신청서 양식에 작성하여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첨부파일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단계에 첨부파일로 첨부 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작성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해당 단계의 작성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(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저장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)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이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완료된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상태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첨부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첨부파일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단계의 첨부가 완료 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상태 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미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첨부 시에는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다른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단계에 있을 때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- 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첨부해주세요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”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확인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첨부파일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단계에 있을 때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– “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미첨부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”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로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확인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72713" name="TextBox 22"/>
          <p:cNvSpPr txBox="1">
            <a:spLocks noChangeArrowheads="1"/>
          </p:cNvSpPr>
          <p:nvPr/>
        </p:nvSpPr>
        <p:spPr bwMode="auto">
          <a:xfrm>
            <a:off x="2843213" y="4213225"/>
            <a:ext cx="15636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상태 값 예시</a:t>
            </a: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작성해주세요</a:t>
            </a:r>
          </a:p>
        </p:txBody>
      </p:sp>
      <p:sp>
        <p:nvSpPr>
          <p:cNvPr id="72714" name="TextBox 23"/>
          <p:cNvSpPr txBox="1">
            <a:spLocks noChangeArrowheads="1"/>
          </p:cNvSpPr>
          <p:nvPr/>
        </p:nvSpPr>
        <p:spPr bwMode="auto">
          <a:xfrm>
            <a:off x="2843213" y="4989513"/>
            <a:ext cx="14541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상태 값 예시</a:t>
            </a: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작성불필요</a:t>
            </a:r>
          </a:p>
        </p:txBody>
      </p:sp>
      <p:sp>
        <p:nvSpPr>
          <p:cNvPr id="72715" name="TextBox 24"/>
          <p:cNvSpPr txBox="1">
            <a:spLocks noChangeArrowheads="1"/>
          </p:cNvSpPr>
          <p:nvPr/>
        </p:nvSpPr>
        <p:spPr bwMode="auto">
          <a:xfrm>
            <a:off x="2843213" y="5745163"/>
            <a:ext cx="14525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상태 값 예시</a:t>
            </a: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작성 </a:t>
            </a:r>
            <a:r>
              <a:rPr lang="en-US" altLang="ko-KR" sz="90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>
                <a:latin typeface="나눔고딕" pitchFamily="50" charset="-127"/>
                <a:ea typeface="나눔고딕" pitchFamily="50" charset="-127"/>
              </a:rPr>
              <a:t>첨부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3851275" y="4652918"/>
            <a:ext cx="388916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851275" y="5418865"/>
            <a:ext cx="3889165" cy="2174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41200" y="6168209"/>
            <a:ext cx="4799239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812450" y="5949950"/>
            <a:ext cx="792163" cy="431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43213" y="4989513"/>
            <a:ext cx="5857987" cy="755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202571"/>
            <a:ext cx="8785220" cy="645286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63610" y="4077090"/>
            <a:ext cx="1440200" cy="21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63610" y="2276840"/>
            <a:ext cx="1800250" cy="21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63610" y="2708900"/>
            <a:ext cx="1440200" cy="21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2020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10" y="262760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2022-01-31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99866" y="2163100"/>
            <a:ext cx="394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2022 </a:t>
            </a:r>
            <a:r>
              <a:rPr lang="ko-KR" altLang="en-US" b="1" dirty="0" smtClean="0"/>
              <a:t>청년 </a:t>
            </a:r>
            <a:r>
              <a:rPr lang="ko-KR" altLang="en-US" b="1" dirty="0" err="1" smtClean="0"/>
              <a:t>문화활동가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양성지원</a:t>
            </a:r>
            <a:r>
              <a:rPr lang="ko-KR" altLang="en-US" b="1" dirty="0" smtClean="0"/>
              <a:t> 사업</a:t>
            </a:r>
            <a:endParaRPr lang="ko-KR" altLang="en-US" b="1" dirty="0"/>
          </a:p>
        </p:txBody>
      </p:sp>
      <p:sp>
        <p:nvSpPr>
          <p:cNvPr id="12" name="직사각형 11"/>
          <p:cNvSpPr/>
          <p:nvPr/>
        </p:nvSpPr>
        <p:spPr>
          <a:xfrm>
            <a:off x="2123660" y="671945"/>
            <a:ext cx="2016280" cy="29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339690" y="4869200"/>
            <a:ext cx="1440200" cy="21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307723" y="5631030"/>
            <a:ext cx="1440200" cy="21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2001" y="4748583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1,000,000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55720" y="5517341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1,000,000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067930" y="5631030"/>
            <a:ext cx="1080150" cy="255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47923" y="2708900"/>
            <a:ext cx="752067" cy="216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1542" y="262760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2022-12-31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9059" y="402716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※ </a:t>
            </a:r>
            <a:r>
              <a:rPr lang="ko-KR" altLang="en-US" dirty="0" smtClean="0">
                <a:solidFill>
                  <a:srgbClr val="FF0000"/>
                </a:solidFill>
              </a:rPr>
              <a:t>실습 예정 지역 선택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0" y="1080000"/>
            <a:ext cx="6544800" cy="5353200"/>
          </a:xfrm>
          <a:prstGeom prst="rect">
            <a:avLst/>
          </a:prstGeom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92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시스템 접속 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938" y="1079500"/>
            <a:ext cx="8556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시스템 접속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814524" y="1107372"/>
            <a:ext cx="1384130" cy="2095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366" name="TextBox 80"/>
          <p:cNvSpPr txBox="1">
            <a:spLocks noChangeArrowheads="1"/>
          </p:cNvSpPr>
          <p:nvPr/>
        </p:nvSpPr>
        <p:spPr bwMode="auto">
          <a:xfrm>
            <a:off x="388938" y="1358900"/>
            <a:ext cx="2095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웹 브라우저에 국가문화예술지원시스템의 주소를 입력 후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엔터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http://www.ncas.or.kr</a:t>
            </a:r>
          </a:p>
          <a:p>
            <a:endParaRPr lang="en-US" altLang="ko-KR" sz="8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8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사용 가능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대 웹 브라우저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MS Internet Explorer </a:t>
            </a: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Google Chrome </a:t>
            </a: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Apple Safari</a:t>
            </a: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Mozilla Firefox   </a:t>
            </a: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Opera</a:t>
            </a: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 Swing browser</a:t>
            </a:r>
          </a:p>
        </p:txBody>
      </p:sp>
      <p:pic>
        <p:nvPicPr>
          <p:cNvPr id="15367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2F9"/>
              </a:clrFrom>
              <a:clrTo>
                <a:srgbClr val="F1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2540000"/>
            <a:ext cx="5143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2F9"/>
              </a:clrFrom>
              <a:clrTo>
                <a:srgbClr val="F1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3287713"/>
            <a:ext cx="49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1F2F9"/>
              </a:clrFrom>
              <a:clrTo>
                <a:srgbClr val="F1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3938588"/>
            <a:ext cx="4857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1F2F9"/>
              </a:clrFrom>
              <a:clrTo>
                <a:srgbClr val="F1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4659313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타원 18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584337" y="981343"/>
            <a:ext cx="285750" cy="2841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230188" y="1885950"/>
            <a:ext cx="2093912" cy="230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9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모든 브라우저 </a:t>
            </a:r>
            <a:r>
              <a:rPr lang="en-US" altLang="ko-KR" sz="9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팝업 허용으로 설정</a:t>
            </a:r>
          </a:p>
        </p:txBody>
      </p:sp>
      <p:pic>
        <p:nvPicPr>
          <p:cNvPr id="15374" name="그림 13" descr="오페라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5345113"/>
            <a:ext cx="43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그림 15" descr="스윙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1963" y="6037263"/>
            <a:ext cx="5889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212190"/>
            <a:ext cx="8713210" cy="638088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203810" y="3501010"/>
            <a:ext cx="1368190" cy="28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72000" y="3533407"/>
            <a:ext cx="1440200" cy="255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23660" y="696984"/>
            <a:ext cx="2088290" cy="28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62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pic>
        <p:nvPicPr>
          <p:cNvPr id="26" name="그림 25" descr="12-첨부파일-1-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100" y="4108499"/>
            <a:ext cx="3387600" cy="2353547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1970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첨부파일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17208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720850"/>
            <a:ext cx="2094772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유의사항 확인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파일첨부 및 제출 요령 확인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buFontTx/>
              <a:buChar char="-"/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및 기타제출 서류 확인</a:t>
            </a:r>
            <a:endParaRPr lang="en-US" altLang="ko-KR" sz="900" b="1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지원신청서는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주관기관에서 양식을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게시한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경우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상단의 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[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지원신청서 및 </a:t>
            </a:r>
            <a:r>
              <a:rPr lang="ko-KR" altLang="en-US" sz="900" b="1" dirty="0" err="1" smtClean="0">
                <a:latin typeface="나눔고딕" pitchFamily="50" charset="-127"/>
                <a:ea typeface="나눔고딕" pitchFamily="50" charset="-127"/>
                <a:cs typeface="조선일보명조"/>
              </a:rPr>
              <a:t>작성안내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파일 </a:t>
            </a:r>
            <a:r>
              <a:rPr lang="ko-KR" altLang="en-US" sz="900" b="1" dirty="0" err="1">
                <a:latin typeface="나눔고딕" pitchFamily="50" charset="-127"/>
                <a:ea typeface="나눔고딕" pitchFamily="50" charset="-127"/>
                <a:cs typeface="조선일보명조"/>
              </a:rPr>
              <a:t>내려받기</a:t>
            </a:r>
            <a:r>
              <a:rPr lang="en-US" altLang="ko-KR" sz="900" b="1" dirty="0">
                <a:latin typeface="나눔고딕" pitchFamily="50" charset="-127"/>
                <a:ea typeface="나눔고딕" pitchFamily="50" charset="-127"/>
                <a:cs typeface="조선일보명조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를 클릭하여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/>
              </a:rPr>
              <a:t>파일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  <a:cs typeface="조선일보명조"/>
              </a:rPr>
              <a:t>작성 후 작성한 파일을 첨부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34305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3430588"/>
            <a:ext cx="1970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파일추가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버튼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42370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8938" y="4237038"/>
            <a:ext cx="19700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열린 창에서 첨부할 파일 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열기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버튼 클릭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628173" y="2651763"/>
            <a:ext cx="6051527" cy="137990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70138" y="5252141"/>
            <a:ext cx="684000" cy="216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228230" y="4626422"/>
            <a:ext cx="577850" cy="1809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478931" y="6187218"/>
            <a:ext cx="540000" cy="198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483710" y="25217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619104" y="498475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7317006" y="597131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3989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첨부파일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7634086" y="2200695"/>
            <a:ext cx="115200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642731" y="1917700"/>
            <a:ext cx="2160000" cy="25200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505766" y="218970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0" b="10125"/>
          <a:stretch/>
        </p:blipFill>
        <p:spPr>
          <a:xfrm>
            <a:off x="2520000" y="4509150"/>
            <a:ext cx="6480000" cy="190858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2" b="14713"/>
          <a:stretch/>
        </p:blipFill>
        <p:spPr>
          <a:xfrm>
            <a:off x="2520000" y="1080000"/>
            <a:ext cx="6480000" cy="3204754"/>
          </a:xfrm>
          <a:prstGeom prst="rect">
            <a:avLst/>
          </a:prstGeom>
        </p:spPr>
      </p:pic>
      <p:pic>
        <p:nvPicPr>
          <p:cNvPr id="27" name="그림 26" descr="12-첨부파일-3(파일전송완료)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590" y="3042875"/>
            <a:ext cx="3096000" cy="1178235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9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첨부할 파일 확인 후 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파일전송 시작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19129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1912938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파일전송 완료 메시지 확인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7950" y="26844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88938" y="2684463"/>
            <a:ext cx="197008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파일목록 </a:t>
            </a: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새로고침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클릭하여</a:t>
            </a:r>
            <a:endParaRPr lang="en-US" altLang="ko-KR" sz="900" dirty="0">
              <a:latin typeface="나눔고딕" pitchFamily="50" charset="-127"/>
              <a:ea typeface="나눔고딕" pitchFamily="50" charset="-127"/>
              <a:cs typeface="조선일보명조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파일이 정상 등록 되었는지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34956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8938" y="3495675"/>
            <a:ext cx="197008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 </a:t>
            </a: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내려받기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전송 완료 한 파일을 내려 받고자 할 경우 파일 선택 후 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선택파일 </a:t>
            </a:r>
            <a:r>
              <a:rPr lang="ko-KR" altLang="en-US" sz="900" dirty="0" err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내려받기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파일 삭제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전송 완료 한 파일을 확인 후 삭제하고자 할 경우 파일을 선택 후 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선택파일 삭제하기</a:t>
            </a:r>
            <a:r>
              <a:rPr lang="en-US" altLang="ko-KR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버튼을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636014" y="3997700"/>
            <a:ext cx="783825" cy="28671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699033" y="2996652"/>
            <a:ext cx="873453" cy="216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109766" y="3901338"/>
            <a:ext cx="647700" cy="2079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865813" y="5947987"/>
            <a:ext cx="938497" cy="2476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804310" y="5947987"/>
            <a:ext cx="1872260" cy="2476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843314" y="4707762"/>
            <a:ext cx="2591347" cy="2476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420326" y="380901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873229" y="38680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726450" y="568858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758178" y="568702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5015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938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첨부파일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17"/>
          <a:stretch/>
        </p:blipFill>
        <p:spPr>
          <a:xfrm>
            <a:off x="2844000" y="997200"/>
            <a:ext cx="5760000" cy="264220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0" y="1695600"/>
            <a:ext cx="3528000" cy="136592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64"/>
          <a:stretch/>
        </p:blipFill>
        <p:spPr>
          <a:xfrm>
            <a:off x="2844000" y="4802400"/>
            <a:ext cx="5760000" cy="144116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3189600"/>
            <a:ext cx="1872000" cy="1149149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95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최종제출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버튼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17256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1725613"/>
            <a:ext cx="202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 여부 확인 메시지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신청서 제출 후에는 수정하실 수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없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습니다 제출하시겠습니까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?”</a:t>
            </a: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메시지에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확인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하면 제출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취소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하면 제출 취소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7950" y="30718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88938" y="3071813"/>
            <a:ext cx="19700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 완료 메시지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지원신청서가 정상 접수되었습니다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.”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메시지가 보이면 제출완료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07950" y="40274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88938" y="4027488"/>
            <a:ext cx="1970087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 완료 확인 방법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화면에 관리번호가 보임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buFontTx/>
              <a:buAutoNum type="arabicParenR"/>
              <a:defRPr/>
            </a:pP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공식연락처에 입력한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휴대폰으로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 정상 접수 확인 메시지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발신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en-US" altLang="ko-KR" sz="90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b="1" dirty="0">
                <a:latin typeface="나눔고딕" pitchFamily="50" charset="-127"/>
                <a:ea typeface="나눔고딕" pitchFamily="50" charset="-127"/>
              </a:rPr>
              <a:t>공식 연락처에 입력한 </a:t>
            </a:r>
            <a:r>
              <a:rPr lang="ko-KR" altLang="en-US" sz="900" b="1" dirty="0" err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이메일로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en-US" altLang="ko-KR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b="1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접수 확인 메일 발송</a:t>
            </a: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endParaRPr lang="en-US" altLang="ko-KR" sz="900" b="1" dirty="0">
              <a:solidFill>
                <a:srgbClr val="0000FF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화면에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저장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최종제출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/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삭제 버튼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비활성화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됨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제출 회수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닫기 버튼만 활성화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5722938" y="4416425"/>
            <a:ext cx="144462" cy="287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199188" y="1225550"/>
            <a:ext cx="647700" cy="2079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905796" y="2664878"/>
            <a:ext cx="756000" cy="2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029115" y="4019550"/>
            <a:ext cx="612000" cy="216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968750" y="1647979"/>
            <a:ext cx="3570288" cy="14065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13878" y="3157748"/>
            <a:ext cx="1949450" cy="1224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819400" y="4760913"/>
            <a:ext cx="5832475" cy="15271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59375" y="5040313"/>
            <a:ext cx="3268663" cy="2127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887663" y="5543550"/>
            <a:ext cx="3629025" cy="2127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940425" y="119697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881438" y="156860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611688" y="31416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700338" y="45815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6043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최종제출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pic>
        <p:nvPicPr>
          <p:cNvPr id="26" name="그림 25" descr="18-제출회수완료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2788" y="4309200"/>
            <a:ext cx="2116800" cy="1169280"/>
          </a:xfrm>
          <a:prstGeom prst="rect">
            <a:avLst/>
          </a:prstGeom>
        </p:spPr>
      </p:pic>
      <p:pic>
        <p:nvPicPr>
          <p:cNvPr id="25" name="그림 24" descr="17-제출회수하시겠습니까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07200"/>
            <a:ext cx="2638800" cy="134228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95500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제출회수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버튼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최종제출한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신청서는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접수마감일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이전에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한해서 제출회수가 가능하며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접수기간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마감 후에는 제출회수 불가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7950" y="23098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2309813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제출회수 확인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7950" y="30813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388938" y="3081338"/>
            <a:ext cx="2095500" cy="15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제출회수 완료 메시지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제출하신 신청서가 회수되었습니다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.”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메시지가 보이면 회수완료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제출회수 완료 건은 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수정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상태로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변경되며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최종제출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후 신청서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수정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위해 제출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회수 했을 경우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반드시 수정하여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 다시 최종제출 필요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514850" y="2655448"/>
            <a:ext cx="2747963" cy="13954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813300" y="4283802"/>
            <a:ext cx="2190750" cy="1224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607050" y="3658060"/>
            <a:ext cx="742950" cy="2397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219825" y="5142850"/>
            <a:ext cx="65722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357688" y="255184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646613" y="418855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7059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제출회수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921036" y="1340749"/>
            <a:ext cx="612000" cy="2460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681324" y="132328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080000"/>
            <a:ext cx="6480000" cy="5014007"/>
          </a:xfrm>
          <a:prstGeom prst="rect">
            <a:avLst/>
          </a:prstGeom>
        </p:spPr>
      </p:pic>
      <p:pic>
        <p:nvPicPr>
          <p:cNvPr id="24" name="그림 23" descr="21-삭제완료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2202" y="4308237"/>
            <a:ext cx="1420797" cy="1164919"/>
          </a:xfrm>
          <a:prstGeom prst="rect">
            <a:avLst/>
          </a:prstGeom>
        </p:spPr>
      </p:pic>
      <p:pic>
        <p:nvPicPr>
          <p:cNvPr id="23" name="그림 22" descr="20-삭제하시겠습니까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06765"/>
            <a:ext cx="2412000" cy="1314953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955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삭제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버튼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최종제출한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신청서는 삭제할 수 없으며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작성중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상태에서만 삭제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7950" y="222726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88938" y="2227263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지원신청 건 삭제 확인 클릭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7950" y="30718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88938" y="3071813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삭제 완료 메시지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418138" y="3651195"/>
            <a:ext cx="738187" cy="2413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806023" y="5131012"/>
            <a:ext cx="6120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8083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94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신청서 삭제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14368" y="1340749"/>
            <a:ext cx="612000" cy="2460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274656" y="1323287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514851" y="2655448"/>
            <a:ext cx="2505490" cy="139541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357688" y="255184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084696" y="4283802"/>
            <a:ext cx="1480006" cy="1188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4948773" y="417575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2494800"/>
            <a:ext cx="4500000" cy="387880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00" y="1069200"/>
            <a:ext cx="6559200" cy="1327773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신청서 출력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작성중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신청서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또는 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최종제출한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신청서를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 err="1">
                <a:latin typeface="나눔고딕" pitchFamily="50" charset="-127"/>
                <a:ea typeface="나눔고딕" pitchFamily="50" charset="-127"/>
              </a:rPr>
              <a:t>미리보기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하여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정확하게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작성되었는지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확인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7950" y="253633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2536330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err="1">
                <a:latin typeface="나눔고딕" pitchFamily="50" charset="-127"/>
                <a:ea typeface="나눔고딕" pitchFamily="50" charset="-127"/>
              </a:rPr>
              <a:t>미리보기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 확인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97646" y="1478862"/>
            <a:ext cx="835025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991026" y="2141748"/>
            <a:ext cx="334962" cy="2238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708400" y="2450354"/>
            <a:ext cx="4608000" cy="3960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059113" y="13160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612033" y="238134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739512" y="210116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0126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649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출력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_1</a:t>
            </a:r>
          </a:p>
        </p:txBody>
      </p:sp>
      <p:sp>
        <p:nvSpPr>
          <p:cNvPr id="15" name="타원 14"/>
          <p:cNvSpPr/>
          <p:nvPr/>
        </p:nvSpPr>
        <p:spPr>
          <a:xfrm>
            <a:off x="107950" y="352305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88938" y="3523052"/>
            <a:ext cx="20224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</a:rPr>
              <a:t>문서 저장 및 출력 가능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53873" y="2788933"/>
            <a:ext cx="719990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494140" y="277220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00" y="2523600"/>
            <a:ext cx="4338000" cy="373445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00" y="1069200"/>
            <a:ext cx="6559200" cy="1327773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8938" y="1079500"/>
            <a:ext cx="20224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우편용 표지의 출력 클릭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우편물 발송 시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우편용 표지 항목의 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‘</a:t>
            </a:r>
            <a:r>
              <a:rPr lang="ko-KR" altLang="en-US" sz="900" dirty="0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출력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을 선택하여 출력</a:t>
            </a:r>
          </a:p>
        </p:txBody>
      </p:sp>
      <p:sp>
        <p:nvSpPr>
          <p:cNvPr id="5" name="타원 4"/>
          <p:cNvSpPr/>
          <p:nvPr/>
        </p:nvSpPr>
        <p:spPr>
          <a:xfrm>
            <a:off x="107950" y="23002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388938" y="2300288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우편물 겉봉투에 부착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419475" y="2449513"/>
            <a:ext cx="4491038" cy="3898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276600" y="234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196850" y="546100"/>
            <a:ext cx="649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출력</a:t>
            </a:r>
            <a:r>
              <a:rPr lang="en-US" altLang="ko-KR" sz="1200" b="1">
                <a:latin typeface="나눔고딕" pitchFamily="50" charset="-127"/>
                <a:ea typeface="나눔고딕" pitchFamily="50" charset="-127"/>
              </a:rPr>
              <a:t>_2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189020" y="1496114"/>
            <a:ext cx="835025" cy="2254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281712" y="2133122"/>
            <a:ext cx="334962" cy="2238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059113" y="13160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030198" y="2101162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그림 4" descr="2016 매뉴얼 표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541338" y="2109788"/>
            <a:ext cx="8056562" cy="1057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5000" b="1" spc="-200" dirty="0">
                <a:latin typeface="나눔바른고딕" pitchFamily="50" charset="-127"/>
                <a:ea typeface="나눔바른고딕" pitchFamily="50" charset="-127"/>
              </a:rPr>
              <a:t>감사합니다</a:t>
            </a:r>
            <a:r>
              <a:rPr lang="en-US" altLang="ko-KR" sz="5000" b="1" spc="-200" dirty="0">
                <a:latin typeface="나눔바른고딕" pitchFamily="50" charset="-127"/>
                <a:ea typeface="나눔바른고딕" pitchFamily="50" charset="-127"/>
              </a:rPr>
              <a:t>.</a:t>
            </a:r>
            <a:endParaRPr lang="en-US" altLang="ko-KR" sz="5000" dirty="0"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484000" y="1098000"/>
            <a:ext cx="6544800" cy="5046618"/>
            <a:chOff x="2484000" y="1098000"/>
            <a:chExt cx="6544800" cy="5046618"/>
          </a:xfrm>
        </p:grpSpPr>
        <p:pic>
          <p:nvPicPr>
            <p:cNvPr id="2" name="그림 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000" y="1098000"/>
              <a:ext cx="6544800" cy="5029200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2538302" y="1611086"/>
              <a:ext cx="6473080" cy="45335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609" y="2844998"/>
              <a:ext cx="3198565" cy="1979551"/>
            </a:xfrm>
            <a:prstGeom prst="rect">
              <a:avLst/>
            </a:prstGeom>
          </p:spPr>
        </p:pic>
      </p:grp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92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시스템 접속 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07950" y="205331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938" y="2081891"/>
            <a:ext cx="2042547" cy="11310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err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웹브라우저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IE 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사용자의 경우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[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인터넷 </a:t>
            </a:r>
            <a:r>
              <a:rPr lang="ko-KR" altLang="en-US" sz="1050" b="1" dirty="0" err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익스플로러</a:t>
            </a: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사용자 안내</a:t>
            </a:r>
            <a:r>
              <a:rPr lang="en-US" altLang="ko-KR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]</a:t>
            </a:r>
          </a:p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메시지 확인 후 설정 변경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크롬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 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사파리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 </a:t>
            </a:r>
            <a:r>
              <a:rPr lang="ko-KR" altLang="en-US" sz="900" b="1" dirty="0" err="1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파이어폭스</a:t>
            </a:r>
            <a:r>
              <a:rPr lang="en-US" altLang="ko-KR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 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오페라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, </a:t>
            </a: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</a:t>
            </a:r>
            <a:r>
              <a:rPr lang="ko-KR" altLang="en-US" sz="90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스윙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등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다른 브라우저로 접속한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defRPr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사용자는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해당 메시지 확인 불가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938" y="1093788"/>
            <a:ext cx="2022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국가문화예술지원시스템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접속</a:t>
            </a:r>
            <a:endParaRPr lang="en-US" altLang="ko-KR" sz="1050" b="1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07950" y="380012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938" y="3828695"/>
            <a:ext cx="1758815" cy="5309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안내 메시지 확인 후 닫기</a:t>
            </a:r>
            <a:endParaRPr lang="en-US" altLang="ko-KR" sz="1050" b="1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오늘 하루 이 창 열지 않음 체크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150498" y="2804492"/>
            <a:ext cx="3276000" cy="205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4081762" y="268621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177898" y="4489885"/>
            <a:ext cx="249028" cy="17790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53584" y="4526287"/>
            <a:ext cx="143439" cy="14402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6359876" y="430169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555720" y="1214220"/>
            <a:ext cx="1728240" cy="33698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2479829" y="1051012"/>
            <a:ext cx="285750" cy="2841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00" y="946800"/>
            <a:ext cx="6591600" cy="4578106"/>
          </a:xfrm>
          <a:prstGeom prst="rect">
            <a:avLst/>
          </a:prstGeom>
        </p:spPr>
      </p:pic>
      <p:pic>
        <p:nvPicPr>
          <p:cNvPr id="16387" name="그림 35" descr="02-도구 설정-인터넷옵션1-201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701899"/>
            <a:ext cx="27289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그림 36" descr="02-도구 설정-인터넷옵션2-20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685601"/>
            <a:ext cx="31337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92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시스템 접속 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938" y="1527175"/>
            <a:ext cx="1858962" cy="252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도구 메뉴의 인터넷 옵션 선택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830736" y="3571334"/>
            <a:ext cx="1800000" cy="15433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07950" y="15113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71945" y="1038290"/>
            <a:ext cx="39687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532175" y="994910"/>
            <a:ext cx="285750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483100" y="5619599"/>
            <a:ext cx="609600" cy="1873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016625" y="4517451"/>
            <a:ext cx="1017588" cy="1349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535863" y="6179563"/>
            <a:ext cx="647700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711825" y="4444426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357688" y="5403699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7950" y="1052513"/>
            <a:ext cx="2232025" cy="2159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인터넷 </a:t>
            </a:r>
            <a:r>
              <a:rPr lang="ko-KR" altLang="en-US" sz="1000" b="1" dirty="0" err="1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익스플로러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사용자 안내</a:t>
            </a:r>
          </a:p>
        </p:txBody>
      </p:sp>
      <p:sp>
        <p:nvSpPr>
          <p:cNvPr id="28" name="타원 27"/>
          <p:cNvSpPr/>
          <p:nvPr/>
        </p:nvSpPr>
        <p:spPr>
          <a:xfrm>
            <a:off x="107950" y="23304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07950" y="30718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388938" y="2344738"/>
            <a:ext cx="2022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검색 기록의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설정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선택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2"/>
          <p:cNvSpPr txBox="1">
            <a:spLocks noChangeArrowheads="1"/>
          </p:cNvSpPr>
          <p:nvPr/>
        </p:nvSpPr>
        <p:spPr bwMode="auto">
          <a:xfrm>
            <a:off x="388938" y="3086100"/>
            <a:ext cx="19510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저장된 페이지의 새 버전 확인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: ‘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웹 페이지를 열 때마다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에 체크</a:t>
            </a:r>
            <a:endParaRPr lang="ko-KR" altLang="en-US" sz="1050" dirty="0">
              <a:latin typeface="나눔고딕" pitchFamily="50" charset="-127"/>
              <a:ea typeface="나눔고딕" pitchFamily="50" charset="-127"/>
              <a:cs typeface="조선일보명조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07950" y="39211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938" y="3930650"/>
            <a:ext cx="2022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선택 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확인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]</a:t>
            </a:r>
          </a:p>
        </p:txBody>
      </p:sp>
      <p:sp>
        <p:nvSpPr>
          <p:cNvPr id="34" name="타원 33"/>
          <p:cNvSpPr/>
          <p:nvPr/>
        </p:nvSpPr>
        <p:spPr>
          <a:xfrm>
            <a:off x="7246938" y="6162101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00" y="946800"/>
            <a:ext cx="6591600" cy="4578106"/>
          </a:xfrm>
          <a:prstGeom prst="rect">
            <a:avLst/>
          </a:prstGeom>
        </p:spPr>
      </p:pic>
      <p:pic>
        <p:nvPicPr>
          <p:cNvPr id="17411" name="그림 26" descr="02-도구 설정-호환성1-201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688" y="3584575"/>
            <a:ext cx="272891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그림 28" descr="02-도구 설정-호환성2-2016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86163"/>
            <a:ext cx="27289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992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시스템 접속 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10113" y="4535488"/>
            <a:ext cx="611187" cy="1873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084888" y="5534025"/>
            <a:ext cx="1547812" cy="1349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459288" y="44545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843213" y="4538663"/>
            <a:ext cx="1441450" cy="1603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5795963" y="54562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938" y="1527175"/>
            <a:ext cx="1954212" cy="414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도구 메뉴의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호환성 보기 설정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]</a:t>
            </a:r>
          </a:p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선택</a:t>
            </a:r>
          </a:p>
        </p:txBody>
      </p:sp>
      <p:sp>
        <p:nvSpPr>
          <p:cNvPr id="33" name="타원 32"/>
          <p:cNvSpPr/>
          <p:nvPr/>
        </p:nvSpPr>
        <p:spPr>
          <a:xfrm>
            <a:off x="107950" y="15113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07950" y="1052513"/>
            <a:ext cx="2232025" cy="2159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0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인터넷 </a:t>
            </a:r>
            <a:r>
              <a:rPr lang="ko-KR" altLang="en-US" sz="1000" b="1" dirty="0" err="1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익스플로러</a:t>
            </a:r>
            <a:r>
              <a:rPr lang="ko-KR" altLang="en-US" sz="100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 사용자 안내</a:t>
            </a:r>
          </a:p>
        </p:txBody>
      </p:sp>
      <p:sp>
        <p:nvSpPr>
          <p:cNvPr id="35" name="타원 34"/>
          <p:cNvSpPr/>
          <p:nvPr/>
        </p:nvSpPr>
        <p:spPr>
          <a:xfrm>
            <a:off x="107950" y="234315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107950" y="315753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388938" y="2357438"/>
            <a:ext cx="2022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호환성 보기에 추가한 웹 사이트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에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‘ncas.or.kr’ 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이 있다면 제거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388938" y="3171825"/>
            <a:ext cx="19510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하단의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호환성 보기에서 모든 웹사이트 표시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에 체크가 되어 있다면 체크 해제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107950" y="4151313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938" y="4160838"/>
            <a:ext cx="2022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체크 해제 확인 후 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[</a:t>
            </a:r>
            <a:r>
              <a:rPr lang="ko-KR" altLang="en-US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닫기</a:t>
            </a:r>
            <a:r>
              <a:rPr lang="en-US" altLang="ko-KR" sz="1050" b="1" dirty="0">
                <a:latin typeface="나눔고딕" pitchFamily="50" charset="-127"/>
                <a:ea typeface="나눔고딕" pitchFamily="50" charset="-127"/>
                <a:cs typeface="조선일보명조" pitchFamily="18" charset="-127"/>
              </a:rPr>
              <a:t>]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8015288" y="6092825"/>
            <a:ext cx="609600" cy="1873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8532813" y="58769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433" name="TextBox 30"/>
          <p:cNvSpPr txBox="1">
            <a:spLocks noChangeArrowheads="1"/>
          </p:cNvSpPr>
          <p:nvPr/>
        </p:nvSpPr>
        <p:spPr bwMode="auto">
          <a:xfrm>
            <a:off x="8172450" y="4140200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X</a:t>
            </a:r>
            <a:endParaRPr lang="ko-KR" altLang="en-US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830736" y="2609327"/>
            <a:ext cx="1800000" cy="15433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771945" y="1038290"/>
            <a:ext cx="396875" cy="2159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3532175" y="994910"/>
            <a:ext cx="285750" cy="2841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00" y="1080000"/>
            <a:ext cx="6544800" cy="4899600"/>
          </a:xfrm>
          <a:prstGeom prst="rect">
            <a:avLst/>
          </a:prstGeom>
        </p:spPr>
      </p:pic>
      <p:sp>
        <p:nvSpPr>
          <p:cNvPr id="18435" name="TextBox 24"/>
          <p:cNvSpPr txBox="1">
            <a:spLocks noChangeArrowheads="1"/>
          </p:cNvSpPr>
          <p:nvPr/>
        </p:nvSpPr>
        <p:spPr bwMode="auto">
          <a:xfrm>
            <a:off x="388938" y="1079500"/>
            <a:ext cx="2022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000" b="1">
                <a:latin typeface="나눔고딕" pitchFamily="50" charset="-127"/>
                <a:ea typeface="나눔고딕" pitchFamily="50" charset="-127"/>
              </a:rPr>
              <a:t>로그인 및 회원가입</a:t>
            </a:r>
            <a:endParaRPr lang="en-US" altLang="ko-KR" sz="10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07950" y="10795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79890" y="3142151"/>
            <a:ext cx="5112710" cy="287920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481290" y="1709162"/>
            <a:ext cx="1188000" cy="792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960813" y="2047945"/>
            <a:ext cx="4499727" cy="863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3665270" y="296354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07950" y="191928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26"/>
          <p:cNvSpPr txBox="1">
            <a:spLocks noChangeArrowheads="1"/>
          </p:cNvSpPr>
          <p:nvPr/>
        </p:nvSpPr>
        <p:spPr bwMode="auto">
          <a:xfrm>
            <a:off x="388938" y="1938338"/>
            <a:ext cx="1173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진행절차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지원신청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교부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변경신청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정산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사업실적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신청현황모두보기</a:t>
            </a:r>
          </a:p>
        </p:txBody>
      </p:sp>
      <p:sp>
        <p:nvSpPr>
          <p:cNvPr id="55" name="타원 54"/>
          <p:cNvSpPr/>
          <p:nvPr/>
        </p:nvSpPr>
        <p:spPr>
          <a:xfrm>
            <a:off x="107950" y="342900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TextBox 28"/>
          <p:cNvSpPr txBox="1">
            <a:spLocks noChangeArrowheads="1"/>
          </p:cNvSpPr>
          <p:nvPr/>
        </p:nvSpPr>
        <p:spPr bwMode="auto">
          <a:xfrm>
            <a:off x="388938" y="3448050"/>
            <a:ext cx="16303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지원사업정보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b="1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 현재 진행중인 지원사업정보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주관기관별 지원사업정보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오늘 마감인 지원사업정보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전체 지원사업 목록 </a:t>
            </a:r>
          </a:p>
        </p:txBody>
      </p:sp>
      <p:sp>
        <p:nvSpPr>
          <p:cNvPr id="18445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804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화면 안내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816350" y="1938320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2425950" y="1497218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388938" y="4860925"/>
            <a:ext cx="2032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050" b="1" dirty="0">
                <a:latin typeface="나눔고딕" pitchFamily="50" charset="-127"/>
                <a:ea typeface="나눔고딕" pitchFamily="50" charset="-127"/>
              </a:rPr>
              <a:t>지원사업 상세정보</a:t>
            </a:r>
            <a:endParaRPr lang="en-US" altLang="ko-KR" sz="1050" b="1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상세보기</a:t>
            </a:r>
            <a:r>
              <a:rPr lang="en-US" altLang="ko-KR" sz="900" dirty="0">
                <a:latin typeface="나눔고딕" pitchFamily="50" charset="-127"/>
                <a:ea typeface="나눔고딕" pitchFamily="50" charset="-127"/>
              </a:rPr>
              <a:t>] </a:t>
            </a: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클릭하면 지원하고자 하는 </a:t>
            </a:r>
            <a:endParaRPr lang="en-US" altLang="ko-KR" sz="900" dirty="0"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ko-KR" altLang="en-US" sz="900" dirty="0">
                <a:latin typeface="나눔고딕" pitchFamily="50" charset="-127"/>
                <a:ea typeface="나눔고딕" pitchFamily="50" charset="-127"/>
              </a:rPr>
              <a:t>사업의 자세한 안내페이지로 이동 </a:t>
            </a:r>
          </a:p>
        </p:txBody>
      </p:sp>
      <p:sp>
        <p:nvSpPr>
          <p:cNvPr id="27" name="타원 26"/>
          <p:cNvSpPr/>
          <p:nvPr/>
        </p:nvSpPr>
        <p:spPr>
          <a:xfrm>
            <a:off x="107950" y="4810125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756859" y="3494477"/>
            <a:ext cx="524992" cy="248512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7602100" y="3315134"/>
            <a:ext cx="285750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3114675" y="3435350"/>
            <a:ext cx="1206500" cy="963613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524568" y="980660"/>
            <a:ext cx="1239042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brightRoom" dir="tl"/>
            </a:scene3d>
            <a:sp3d extrusionH="57150" contourW="25400" prstMaterial="flat">
              <a:bevelT w="0" h="6350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순 서</a:t>
            </a:r>
          </a:p>
        </p:txBody>
      </p:sp>
      <p:pic>
        <p:nvPicPr>
          <p:cNvPr id="19461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262331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이용 안내</a:t>
            </a:r>
          </a:p>
        </p:txBody>
      </p:sp>
      <p:sp>
        <p:nvSpPr>
          <p:cNvPr id="17" name="대각선 줄무늬 16"/>
          <p:cNvSpPr>
            <a:spLocks noChangeAspect="1"/>
          </p:cNvSpPr>
          <p:nvPr/>
        </p:nvSpPr>
        <p:spPr>
          <a:xfrm>
            <a:off x="1283603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9466" name="그림 24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8163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992989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회원가입</a:t>
            </a:r>
          </a:p>
        </p:txBody>
      </p:sp>
      <p:sp>
        <p:nvSpPr>
          <p:cNvPr id="22" name="대각선 줄무늬 21"/>
          <p:cNvSpPr>
            <a:spLocks noChangeAspect="1"/>
          </p:cNvSpPr>
          <p:nvPr/>
        </p:nvSpPr>
        <p:spPr>
          <a:xfrm>
            <a:off x="3014261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9471" name="그림 28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25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2782888"/>
            <a:ext cx="1625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721229" y="3445152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메뉴안내</a:t>
            </a:r>
          </a:p>
        </p:txBody>
      </p:sp>
      <p:sp>
        <p:nvSpPr>
          <p:cNvPr id="26" name="대각선 줄무늬 25"/>
          <p:cNvSpPr>
            <a:spLocks noChangeAspect="1"/>
          </p:cNvSpPr>
          <p:nvPr/>
        </p:nvSpPr>
        <p:spPr>
          <a:xfrm>
            <a:off x="4742501" y="2855344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9477" name="그림 32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325" y="30797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그림 31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25" y="2781300"/>
            <a:ext cx="16256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6472087" y="3442591"/>
            <a:ext cx="1497706" cy="2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rightRoom" dir="tl"/>
            </a:scene3d>
            <a:sp3d extrusionH="57150" contourW="25400" prstMaterial="flat">
              <a:bevelT w="1270" prst="artDeco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latinLnBrk="0" hangingPunct="0">
              <a:lnSpc>
                <a:spcPct val="90000"/>
              </a:lnSpc>
              <a:defRPr/>
            </a:pPr>
            <a:r>
              <a:rPr lang="ko-KR" altLang="en-US" sz="1400" dirty="0">
                <a:ln w="11430"/>
                <a:effectLst>
                  <a:outerShdw blurRad="127000" dist="76200" dir="5400000" algn="tl" rotWithShape="0">
                    <a:srgbClr val="000000">
                      <a:alpha val="80000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  <a:cs typeface="Arial" pitchFamily="34" charset="0"/>
              </a:rPr>
              <a:t>지원신청</a:t>
            </a:r>
          </a:p>
        </p:txBody>
      </p:sp>
      <p:sp>
        <p:nvSpPr>
          <p:cNvPr id="30" name="대각선 줄무늬 29"/>
          <p:cNvSpPr>
            <a:spLocks noChangeAspect="1"/>
          </p:cNvSpPr>
          <p:nvPr/>
        </p:nvSpPr>
        <p:spPr>
          <a:xfrm>
            <a:off x="6493359" y="2852783"/>
            <a:ext cx="569605" cy="60209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9483" name="그림 36" descr="목차배경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338" y="30765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4" name="TextBox 47"/>
          <p:cNvSpPr txBox="1">
            <a:spLocks noChangeArrowheads="1"/>
          </p:cNvSpPr>
          <p:nvPr/>
        </p:nvSpPr>
        <p:spPr bwMode="auto">
          <a:xfrm>
            <a:off x="1766888" y="2954338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Ⅰ</a:t>
            </a:r>
          </a:p>
        </p:txBody>
      </p:sp>
      <p:sp>
        <p:nvSpPr>
          <p:cNvPr id="19485" name="TextBox 48"/>
          <p:cNvSpPr txBox="1">
            <a:spLocks noChangeArrowheads="1"/>
          </p:cNvSpPr>
          <p:nvPr/>
        </p:nvSpPr>
        <p:spPr bwMode="auto">
          <a:xfrm>
            <a:off x="3541713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Ⅱ</a:t>
            </a:r>
          </a:p>
        </p:txBody>
      </p:sp>
      <p:sp>
        <p:nvSpPr>
          <p:cNvPr id="19486" name="TextBox 49"/>
          <p:cNvSpPr txBox="1">
            <a:spLocks noChangeArrowheads="1"/>
          </p:cNvSpPr>
          <p:nvPr/>
        </p:nvSpPr>
        <p:spPr bwMode="auto">
          <a:xfrm>
            <a:off x="52530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Ⅲ</a:t>
            </a:r>
          </a:p>
        </p:txBody>
      </p:sp>
      <p:sp>
        <p:nvSpPr>
          <p:cNvPr id="19487" name="TextBox 50"/>
          <p:cNvSpPr txBox="1">
            <a:spLocks noChangeArrowheads="1"/>
          </p:cNvSpPr>
          <p:nvPr/>
        </p:nvSpPr>
        <p:spPr bwMode="auto">
          <a:xfrm>
            <a:off x="7005638" y="295751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나눔바른고딕" pitchFamily="50" charset="-127"/>
                <a:ea typeface="나눔바른고딕" pitchFamily="50" charset="-127"/>
              </a:rPr>
              <a:t>Ⅳ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042988" y="2708275"/>
            <a:ext cx="1800225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1650" y="3921125"/>
            <a:ext cx="1368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개 인 회 원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-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572000" y="2708275"/>
            <a:ext cx="3671888" cy="323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113" y="4581525"/>
            <a:ext cx="13319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200" dirty="0"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개인회원가입</a:t>
            </a:r>
            <a:endParaRPr lang="en-US" altLang="ko-KR" sz="1200" dirty="0">
              <a:solidFill>
                <a:schemeClr val="bg1">
                  <a:lumMod val="9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>
              <a:defRPr/>
            </a:pPr>
            <a:r>
              <a:rPr lang="ko-KR" altLang="en-US" sz="1200" dirty="0"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단체회원가입</a:t>
            </a:r>
            <a:endParaRPr lang="en-US" altLang="ko-K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2330450" y="854075"/>
            <a:ext cx="176213" cy="563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483" name="Picture 253" descr="26"/>
          <p:cNvPicPr preferRelativeResize="0">
            <a:picLocks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500063" y="2520950"/>
            <a:ext cx="2071687" cy="121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4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71500" y="2592388"/>
            <a:ext cx="1905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9" descr="image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214438"/>
            <a:ext cx="2214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6" name="그룹 39"/>
          <p:cNvGrpSpPr>
            <a:grpSpLocks/>
          </p:cNvGrpSpPr>
          <p:nvPr/>
        </p:nvGrpSpPr>
        <p:grpSpPr bwMode="auto">
          <a:xfrm>
            <a:off x="2857500" y="1257300"/>
            <a:ext cx="363538" cy="868363"/>
            <a:chOff x="4390231" y="2994818"/>
            <a:chExt cx="363537" cy="868363"/>
          </a:xfrm>
        </p:grpSpPr>
        <p:pic>
          <p:nvPicPr>
            <p:cNvPr id="20522" name="Picture 635" descr="세모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184975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636" descr="세모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090661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7" name="Picture 79" descr="image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488" y="1214438"/>
            <a:ext cx="22161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9" descr="image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1214438"/>
            <a:ext cx="22145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9" name="그룹 42"/>
          <p:cNvGrpSpPr>
            <a:grpSpLocks/>
          </p:cNvGrpSpPr>
          <p:nvPr/>
        </p:nvGrpSpPr>
        <p:grpSpPr bwMode="auto">
          <a:xfrm>
            <a:off x="5857875" y="1257300"/>
            <a:ext cx="363538" cy="868363"/>
            <a:chOff x="4390231" y="2994818"/>
            <a:chExt cx="363537" cy="868363"/>
          </a:xfrm>
        </p:grpSpPr>
        <p:pic>
          <p:nvPicPr>
            <p:cNvPr id="20520" name="Picture 635" descr="세모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184975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636" descr="세모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090661" y="3294388"/>
              <a:ext cx="868363" cy="26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37"/>
          <p:cNvSpPr txBox="1">
            <a:spLocks noChangeArrowheads="1"/>
          </p:cNvSpPr>
          <p:nvPr/>
        </p:nvSpPr>
        <p:spPr bwMode="gray">
          <a:xfrm>
            <a:off x="1239838" y="1714500"/>
            <a:ext cx="11477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2038" tIns="46019" rIns="92038" bIns="46019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본인확인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gray">
          <a:xfrm>
            <a:off x="4227513" y="1714500"/>
            <a:ext cx="1146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2038" tIns="46019" rIns="92038" bIns="46019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정보작성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7178675" y="1714500"/>
            <a:ext cx="1147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2038" tIns="46019" rIns="92038" bIns="46019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가입완료</a:t>
            </a:r>
          </a:p>
        </p:txBody>
      </p:sp>
      <p:sp>
        <p:nvSpPr>
          <p:cNvPr id="20493" name="TextBox 49"/>
          <p:cNvSpPr txBox="1">
            <a:spLocks noChangeArrowheads="1"/>
          </p:cNvSpPr>
          <p:nvPr/>
        </p:nvSpPr>
        <p:spPr bwMode="auto">
          <a:xfrm>
            <a:off x="979488" y="2662238"/>
            <a:ext cx="1076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 dirty="0">
                <a:latin typeface="나눔고딕" pitchFamily="50" charset="-127"/>
                <a:ea typeface="나눔고딕" pitchFamily="50" charset="-127"/>
              </a:rPr>
              <a:t>휴대폰 인증</a:t>
            </a:r>
          </a:p>
        </p:txBody>
      </p:sp>
      <p:sp>
        <p:nvSpPr>
          <p:cNvPr id="20494" name="TextBox 50"/>
          <p:cNvSpPr txBox="1">
            <a:spLocks noChangeArrowheads="1"/>
          </p:cNvSpPr>
          <p:nvPr/>
        </p:nvSpPr>
        <p:spPr bwMode="auto">
          <a:xfrm>
            <a:off x="588963" y="3049588"/>
            <a:ext cx="981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 이름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생년월일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휴대폰 번호</a:t>
            </a:r>
          </a:p>
        </p:txBody>
      </p:sp>
      <p:pic>
        <p:nvPicPr>
          <p:cNvPr id="20495" name="Picture 253" descr="26"/>
          <p:cNvPicPr preferRelativeResize="0">
            <a:picLocks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500063" y="3781425"/>
            <a:ext cx="2071687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96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71500" y="3852863"/>
            <a:ext cx="1905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Box 53"/>
          <p:cNvSpPr txBox="1">
            <a:spLocks noChangeArrowheads="1"/>
          </p:cNvSpPr>
          <p:nvPr/>
        </p:nvSpPr>
        <p:spPr bwMode="auto">
          <a:xfrm>
            <a:off x="979488" y="3922713"/>
            <a:ext cx="1076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>
                <a:latin typeface="나눔고딕" pitchFamily="50" charset="-127"/>
                <a:ea typeface="나눔고딕" pitchFamily="50" charset="-127"/>
              </a:rPr>
              <a:t>아이핀 인증</a:t>
            </a:r>
          </a:p>
        </p:txBody>
      </p:sp>
      <p:sp>
        <p:nvSpPr>
          <p:cNvPr id="20498" name="TextBox 54"/>
          <p:cNvSpPr txBox="1">
            <a:spLocks noChangeArrowheads="1"/>
          </p:cNvSpPr>
          <p:nvPr/>
        </p:nvSpPr>
        <p:spPr bwMode="auto">
          <a:xfrm>
            <a:off x="588963" y="4310063"/>
            <a:ext cx="12477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 아이핀 아이디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아이핀 비밀번호</a:t>
            </a:r>
          </a:p>
        </p:txBody>
      </p:sp>
      <p:pic>
        <p:nvPicPr>
          <p:cNvPr id="20499" name="Picture 253" descr="26"/>
          <p:cNvPicPr preferRelativeResize="0">
            <a:picLocks noChangeArrowheads="1"/>
          </p:cNvPicPr>
          <p:nvPr/>
        </p:nvPicPr>
        <p:blipFill>
          <a:blip r:embed="rId8" cstate="print">
            <a:lum bright="-6000" contrast="6000"/>
          </a:blip>
          <a:srcRect/>
          <a:stretch>
            <a:fillRect/>
          </a:stretch>
        </p:blipFill>
        <p:spPr bwMode="auto">
          <a:xfrm>
            <a:off x="500063" y="4835525"/>
            <a:ext cx="2071687" cy="1185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0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71500" y="490696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TextBox 57"/>
          <p:cNvSpPr txBox="1">
            <a:spLocks noChangeArrowheads="1"/>
          </p:cNvSpPr>
          <p:nvPr/>
        </p:nvSpPr>
        <p:spPr bwMode="auto">
          <a:xfrm>
            <a:off x="979488" y="4976813"/>
            <a:ext cx="1100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나눔고딕" pitchFamily="50" charset="-127"/>
                <a:ea typeface="나눔고딕" pitchFamily="50" charset="-127"/>
              </a:rPr>
              <a:t>E-Mail </a:t>
            </a:r>
            <a:r>
              <a:rPr lang="ko-KR" altLang="en-US" sz="1400" b="1">
                <a:latin typeface="나눔고딕" pitchFamily="50" charset="-127"/>
                <a:ea typeface="나눔고딕" pitchFamily="50" charset="-127"/>
              </a:rPr>
              <a:t>인증</a:t>
            </a:r>
          </a:p>
        </p:txBody>
      </p:sp>
      <p:sp>
        <p:nvSpPr>
          <p:cNvPr id="20502" name="TextBox 58"/>
          <p:cNvSpPr txBox="1">
            <a:spLocks noChangeArrowheads="1"/>
          </p:cNvSpPr>
          <p:nvPr/>
        </p:nvSpPr>
        <p:spPr bwMode="auto">
          <a:xfrm>
            <a:off x="588963" y="5365750"/>
            <a:ext cx="1311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 이름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생년월일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전자메일</a:t>
            </a: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(e-mail)</a:t>
            </a:r>
            <a:endParaRPr lang="ko-KR" altLang="en-US" sz="110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3" name="Picture 253" descr="26"/>
          <p:cNvPicPr preferRelativeResize="0">
            <a:picLocks noChangeArrowheads="1"/>
          </p:cNvPicPr>
          <p:nvPr/>
        </p:nvPicPr>
        <p:blipFill>
          <a:blip r:embed="rId9" cstate="print">
            <a:lum bright="-6000" contrast="6000"/>
          </a:blip>
          <a:srcRect/>
          <a:stretch>
            <a:fillRect/>
          </a:stretch>
        </p:blipFill>
        <p:spPr bwMode="auto">
          <a:xfrm>
            <a:off x="3429000" y="2520950"/>
            <a:ext cx="2071688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4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500438" y="2592388"/>
            <a:ext cx="1905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TextBox 61"/>
          <p:cNvSpPr txBox="1">
            <a:spLocks noChangeArrowheads="1"/>
          </p:cNvSpPr>
          <p:nvPr/>
        </p:nvSpPr>
        <p:spPr bwMode="auto">
          <a:xfrm>
            <a:off x="3883025" y="2662238"/>
            <a:ext cx="124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>
                <a:latin typeface="나눔고딕" pitchFamily="50" charset="-127"/>
                <a:ea typeface="나눔고딕" pitchFamily="50" charset="-127"/>
              </a:rPr>
              <a:t>필수입력 정보</a:t>
            </a:r>
          </a:p>
        </p:txBody>
      </p:sp>
      <p:sp>
        <p:nvSpPr>
          <p:cNvPr id="20506" name="TextBox 62"/>
          <p:cNvSpPr txBox="1">
            <a:spLocks noChangeArrowheads="1"/>
          </p:cNvSpPr>
          <p:nvPr/>
        </p:nvSpPr>
        <p:spPr bwMode="auto">
          <a:xfrm>
            <a:off x="3517900" y="3049588"/>
            <a:ext cx="8080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 이름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생년월일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성별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아이디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비밀번호</a:t>
            </a:r>
          </a:p>
        </p:txBody>
      </p:sp>
      <p:pic>
        <p:nvPicPr>
          <p:cNvPr id="20507" name="Picture 253" descr="26"/>
          <p:cNvPicPr preferRelativeResize="0">
            <a:picLocks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3429000" y="4124325"/>
            <a:ext cx="2071688" cy="121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8" name="Picture 18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500438" y="4195763"/>
            <a:ext cx="1905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9" name="TextBox 65"/>
          <p:cNvSpPr txBox="1">
            <a:spLocks noChangeArrowheads="1"/>
          </p:cNvSpPr>
          <p:nvPr/>
        </p:nvSpPr>
        <p:spPr bwMode="auto">
          <a:xfrm>
            <a:off x="3883025" y="4265613"/>
            <a:ext cx="1193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>
                <a:latin typeface="나눔고딕" pitchFamily="50" charset="-127"/>
                <a:ea typeface="나눔고딕" pitchFamily="50" charset="-127"/>
              </a:rPr>
              <a:t>기타필수입력</a:t>
            </a:r>
          </a:p>
        </p:txBody>
      </p:sp>
      <p:sp>
        <p:nvSpPr>
          <p:cNvPr id="20510" name="TextBox 66"/>
          <p:cNvSpPr txBox="1">
            <a:spLocks noChangeArrowheads="1"/>
          </p:cNvSpPr>
          <p:nvPr/>
        </p:nvSpPr>
        <p:spPr bwMode="auto">
          <a:xfrm>
            <a:off x="3517900" y="4652963"/>
            <a:ext cx="17160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e-mail,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휴대폰번호</a:t>
            </a:r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일반전화번호 중 한가지 </a:t>
            </a:r>
            <a:endParaRPr lang="en-US" altLang="ko-KR" sz="110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10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100">
                <a:latin typeface="나눔고딕" pitchFamily="50" charset="-127"/>
                <a:ea typeface="나눔고딕" pitchFamily="50" charset="-127"/>
              </a:rPr>
              <a:t>이상 필수입력</a:t>
            </a:r>
          </a:p>
        </p:txBody>
      </p:sp>
      <p:sp>
        <p:nvSpPr>
          <p:cNvPr id="20511" name="TextBox 67"/>
          <p:cNvSpPr txBox="1">
            <a:spLocks noChangeArrowheads="1"/>
          </p:cNvSpPr>
          <p:nvPr/>
        </p:nvSpPr>
        <p:spPr bwMode="auto">
          <a:xfrm>
            <a:off x="500063" y="1285875"/>
            <a:ext cx="763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나눔고딕" pitchFamily="50" charset="-127"/>
                <a:ea typeface="나눔고딕" pitchFamily="50" charset="-127"/>
              </a:rPr>
              <a:t>STEP 1</a:t>
            </a:r>
            <a:endParaRPr lang="ko-KR" altLang="en-US" sz="14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512" name="TextBox 68"/>
          <p:cNvSpPr txBox="1">
            <a:spLocks noChangeArrowheads="1"/>
          </p:cNvSpPr>
          <p:nvPr/>
        </p:nvSpPr>
        <p:spPr bwMode="auto">
          <a:xfrm>
            <a:off x="3467100" y="1285875"/>
            <a:ext cx="763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나눔고딕" pitchFamily="50" charset="-127"/>
                <a:ea typeface="나눔고딕" pitchFamily="50" charset="-127"/>
              </a:rPr>
              <a:t>STEP 2</a:t>
            </a:r>
            <a:endParaRPr lang="ko-KR" altLang="en-US" sz="1400" b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513" name="TextBox 69"/>
          <p:cNvSpPr txBox="1">
            <a:spLocks noChangeArrowheads="1"/>
          </p:cNvSpPr>
          <p:nvPr/>
        </p:nvSpPr>
        <p:spPr bwMode="auto">
          <a:xfrm>
            <a:off x="6467475" y="1285875"/>
            <a:ext cx="763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나눔고딕" pitchFamily="50" charset="-127"/>
                <a:ea typeface="나눔고딕" pitchFamily="50" charset="-127"/>
              </a:rPr>
              <a:t>STEP 3</a:t>
            </a:r>
            <a:endParaRPr lang="ko-KR" altLang="en-US" sz="1400" b="1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500063" y="2428875"/>
            <a:ext cx="8001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2979738" y="2286000"/>
            <a:ext cx="0" cy="40005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5940425" y="2286000"/>
            <a:ext cx="0" cy="40005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7" name="TextBox 75"/>
          <p:cNvSpPr txBox="1">
            <a:spLocks noChangeArrowheads="1"/>
          </p:cNvSpPr>
          <p:nvPr/>
        </p:nvSpPr>
        <p:spPr bwMode="auto">
          <a:xfrm>
            <a:off x="3389313" y="5449888"/>
            <a:ext cx="2406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이름 </a:t>
            </a:r>
            <a:r>
              <a:rPr lang="en-US" altLang="ko-KR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+ e-mail,  </a:t>
            </a:r>
          </a:p>
          <a:p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이름 </a:t>
            </a:r>
            <a:r>
              <a:rPr lang="en-US" altLang="ko-KR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휴대폰번호</a:t>
            </a:r>
            <a:r>
              <a:rPr lang="en-US" altLang="ko-KR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이름 </a:t>
            </a:r>
            <a:r>
              <a:rPr lang="en-US" altLang="ko-KR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전화번호로</a:t>
            </a:r>
            <a:r>
              <a:rPr lang="en-US" altLang="ko-KR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>
                <a:solidFill>
                  <a:srgbClr val="0000FF"/>
                </a:solidFill>
                <a:latin typeface="나눔고딕" pitchFamily="50" charset="-127"/>
                <a:ea typeface="나눔고딕" pitchFamily="50" charset="-127"/>
              </a:rPr>
              <a:t>중복 가입 확인</a:t>
            </a:r>
          </a:p>
        </p:txBody>
      </p:sp>
      <p:sp>
        <p:nvSpPr>
          <p:cNvPr id="20518" name="TextBox 48"/>
          <p:cNvSpPr txBox="1">
            <a:spLocks noChangeArrowheads="1"/>
          </p:cNvSpPr>
          <p:nvPr/>
        </p:nvSpPr>
        <p:spPr bwMode="auto">
          <a:xfrm>
            <a:off x="539750" y="6092825"/>
            <a:ext cx="18716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100" b="1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개인정보보호법  준수</a:t>
            </a:r>
          </a:p>
        </p:txBody>
      </p:sp>
      <p:sp>
        <p:nvSpPr>
          <p:cNvPr id="20519" name="TextBox 1"/>
          <p:cNvSpPr txBox="1">
            <a:spLocks noChangeArrowheads="1"/>
          </p:cNvSpPr>
          <p:nvPr/>
        </p:nvSpPr>
        <p:spPr bwMode="auto">
          <a:xfrm>
            <a:off x="196850" y="546100"/>
            <a:ext cx="1425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 b="1">
                <a:latin typeface="나눔고딕" pitchFamily="50" charset="-127"/>
                <a:ea typeface="나눔고딕" pitchFamily="50" charset="-127"/>
              </a:rPr>
              <a:t>개인회원 가입 절차</a:t>
            </a:r>
            <a:endParaRPr lang="en-US" altLang="ko-KR" sz="1200" b="1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29000">
              <a:schemeClr val="bg1"/>
            </a:gs>
            <a:gs pos="100000">
              <a:schemeClr val="bg1"/>
            </a:gs>
            <a:gs pos="0">
              <a:schemeClr val="accent3">
                <a:lumMod val="20000"/>
                <a:lumOff val="80000"/>
              </a:schemeClr>
            </a:gs>
          </a:gsLst>
          <a:lin ang="5400000" scaled="0"/>
        </a:gradFill>
        <a:ln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</a:ln>
      </a:spPr>
      <a:bodyPr rtlCol="0" anchor="ctr"/>
      <a:lstStyle>
        <a:defPPr algn="ctr">
          <a:defRPr>
            <a:latin typeface="나눔고딕 ExtraBold" pitchFamily="50" charset="-127"/>
            <a:ea typeface="나눔고딕 ExtraBold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29000">
              <a:schemeClr val="bg1"/>
            </a:gs>
            <a:gs pos="100000">
              <a:schemeClr val="bg1"/>
            </a:gs>
            <a:gs pos="0">
              <a:schemeClr val="accent3">
                <a:lumMod val="20000"/>
                <a:lumOff val="80000"/>
              </a:schemeClr>
            </a:gs>
          </a:gsLst>
          <a:lin ang="5400000" scaled="0"/>
        </a:gradFill>
        <a:ln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</a:ln>
      </a:spPr>
      <a:bodyPr rtlCol="0" anchor="ctr"/>
      <a:lstStyle>
        <a:defPPr algn="ctr">
          <a:defRPr>
            <a:latin typeface="나눔고딕 ExtraBold" pitchFamily="50" charset="-127"/>
            <a:ea typeface="나눔고딕 ExtraBold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31197</TotalTime>
  <Words>2042</Words>
  <Application>Microsoft Office PowerPoint</Application>
  <PresentationFormat>화면 슬라이드 쇼(4:3)</PresentationFormat>
  <Paragraphs>692</Paragraphs>
  <Slides>38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38</vt:i4>
      </vt:variant>
    </vt:vector>
  </HeadingPairs>
  <TitlesOfParts>
    <vt:vector size="52" baseType="lpstr">
      <vt:lpstr>HY헤드라인M</vt:lpstr>
      <vt:lpstr>굴림</vt:lpstr>
      <vt:lpstr>나눔고딕</vt:lpstr>
      <vt:lpstr>나눔고딕 ExtraBold</vt:lpstr>
      <vt:lpstr>나눔바른고딕</vt:lpstr>
      <vt:lpstr>맑은 고딕</vt:lpstr>
      <vt:lpstr>조선일보명조</vt:lpstr>
      <vt:lpstr>Arial</vt:lpstr>
      <vt:lpstr>Calibri</vt:lpstr>
      <vt:lpstr>Cambria</vt:lpstr>
      <vt:lpstr>Wingdings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arko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arko</dc:creator>
  <cp:lastModifiedBy>USER</cp:lastModifiedBy>
  <cp:revision>2484</cp:revision>
  <cp:lastPrinted>2014-02-11T11:33:14Z</cp:lastPrinted>
  <dcterms:created xsi:type="dcterms:W3CDTF">2012-08-09T00:37:08Z</dcterms:created>
  <dcterms:modified xsi:type="dcterms:W3CDTF">2022-03-31T02:40:38Z</dcterms:modified>
</cp:coreProperties>
</file>