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299" r:id="rId3"/>
    <p:sldId id="300" r:id="rId4"/>
    <p:sldId id="282" r:id="rId5"/>
    <p:sldId id="325" r:id="rId6"/>
    <p:sldId id="328" r:id="rId7"/>
    <p:sldId id="310" r:id="rId8"/>
    <p:sldId id="334" r:id="rId9"/>
    <p:sldId id="335" r:id="rId10"/>
    <p:sldId id="318" r:id="rId11"/>
    <p:sldId id="319" r:id="rId12"/>
    <p:sldId id="324" r:id="rId13"/>
    <p:sldId id="321" r:id="rId14"/>
    <p:sldId id="323" r:id="rId15"/>
    <p:sldId id="331" r:id="rId16"/>
    <p:sldId id="332" r:id="rId17"/>
    <p:sldId id="330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90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638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1722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984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330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5722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9837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163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37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981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975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8947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D0C1-D5FE-48CB-AEB6-E9E3D1C2E343}" type="datetimeFigureOut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5AC3A-BA06-4AE0-833B-7241F9EB1D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66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3" b="781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0" y="0"/>
            <a:ext cx="12216800" cy="685800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2" name="세로 텍스트 개체 틀 11"/>
          <p:cNvSpPr txBox="1"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101361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</a:rPr>
              <a:t>해당 페이지는 교육생의 포트폴리오 제출 양식입니다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포트폴리오 제출 항목을 참고하여 자유롭게 포트폴리오를 제출해 주시기 바랍니다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sz="1600" b="1" dirty="0" smtClean="0">
                <a:solidFill>
                  <a:schemeClr val="bg1"/>
                </a:solidFill>
              </a:rPr>
              <a:t>해당 항목이 없는 경우 페이지를 삭제한 뒤에 제출하시기 바랍니다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.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81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8117036" y="513343"/>
            <a:ext cx="3656577" cy="3695738"/>
            <a:chOff x="8307536" y="513343"/>
            <a:chExt cx="3656577" cy="3695738"/>
          </a:xfrm>
        </p:grpSpPr>
        <p:sp>
          <p:nvSpPr>
            <p:cNvPr id="8" name="이등변 삼각형 7"/>
            <p:cNvSpPr/>
            <p:nvPr/>
          </p:nvSpPr>
          <p:spPr>
            <a:xfrm rot="5400000">
              <a:off x="10712131" y="832233"/>
              <a:ext cx="1344721" cy="115924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/>
            <p:cNvSpPr/>
            <p:nvPr/>
          </p:nvSpPr>
          <p:spPr>
            <a:xfrm rot="16200000" flipH="1">
              <a:off x="9326503" y="606083"/>
              <a:ext cx="1344721" cy="115924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/>
            <p:cNvSpPr/>
            <p:nvPr/>
          </p:nvSpPr>
          <p:spPr>
            <a:xfrm rot="5400000">
              <a:off x="9574196" y="1657339"/>
              <a:ext cx="1344721" cy="1159242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/>
            <p:cNvSpPr/>
            <p:nvPr/>
          </p:nvSpPr>
          <p:spPr>
            <a:xfrm rot="16200000">
              <a:off x="9812602" y="2403102"/>
              <a:ext cx="1344720" cy="115924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이등변 삼각형 12"/>
            <p:cNvSpPr/>
            <p:nvPr/>
          </p:nvSpPr>
          <p:spPr>
            <a:xfrm rot="5400000" flipH="1">
              <a:off x="9232981" y="2957100"/>
              <a:ext cx="1344720" cy="115924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이등변 삼각형 13"/>
            <p:cNvSpPr/>
            <p:nvPr/>
          </p:nvSpPr>
          <p:spPr>
            <a:xfrm rot="16200000">
              <a:off x="8214797" y="1555441"/>
              <a:ext cx="1344720" cy="1159242"/>
            </a:xfrm>
            <a:prstGeom prst="triangl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583464" y="3541759"/>
            <a:ext cx="3793924" cy="769441"/>
            <a:chOff x="510077" y="2691080"/>
            <a:chExt cx="3793924" cy="769441"/>
          </a:xfrm>
        </p:grpSpPr>
        <p:sp>
          <p:nvSpPr>
            <p:cNvPr id="18" name="TextBox 17"/>
            <p:cNvSpPr txBox="1"/>
            <p:nvPr/>
          </p:nvSpPr>
          <p:spPr>
            <a:xfrm>
              <a:off x="510077" y="2691080"/>
              <a:ext cx="307167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bg1">
                      <a:alpha val="7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Certification</a:t>
              </a:r>
              <a:endParaRPr lang="ko-KR" altLang="en-US" sz="4400" b="1" spc="-150" dirty="0">
                <a:solidFill>
                  <a:schemeClr val="bg1"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32326" y="2691080"/>
              <a:ext cx="307167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tx1">
                      <a:lumMod val="20000"/>
                      <a:lumOff val="80000"/>
                      <a:alpha val="1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Certification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27769" y="2211262"/>
            <a:ext cx="31870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spc="-150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Part </a:t>
            </a:r>
            <a:r>
              <a:rPr lang="en-US" altLang="ko-KR" sz="8000" b="1" spc="-150" dirty="0" smtClean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3.</a:t>
            </a:r>
            <a:endParaRPr lang="ko-KR" altLang="en-US" sz="8000" b="1" spc="-150" dirty="0">
              <a:solidFill>
                <a:schemeClr val="accent2">
                  <a:lumMod val="60000"/>
                  <a:lumOff val="40000"/>
                  <a:alpha val="70000"/>
                </a:schemeClr>
              </a:solidFill>
              <a:latin typeface="+mj-lt"/>
              <a:ea typeface="THE명품고딕L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635000" y="3429236"/>
            <a:ext cx="5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2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29976" y="652394"/>
            <a:ext cx="705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</a:rPr>
              <a:t>3.1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5247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수상내역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5715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spc="-150" dirty="0">
                <a:solidFill>
                  <a:schemeClr val="accent4"/>
                </a:solidFill>
              </a:rPr>
              <a:t>제</a:t>
            </a:r>
            <a:r>
              <a:rPr lang="en-US" altLang="ko-KR" sz="1400" spc="-150" dirty="0">
                <a:solidFill>
                  <a:schemeClr val="accent4"/>
                </a:solidFill>
              </a:rPr>
              <a:t>3</a:t>
            </a:r>
            <a:r>
              <a:rPr lang="ko-KR" altLang="en-US" sz="1400" spc="-150" dirty="0">
                <a:solidFill>
                  <a:schemeClr val="accent4"/>
                </a:solidFill>
              </a:rPr>
              <a:t>회 </a:t>
            </a:r>
            <a:r>
              <a:rPr lang="en-US" altLang="ko-KR" sz="1400" spc="-150" dirty="0">
                <a:solidFill>
                  <a:schemeClr val="accent4"/>
                </a:solidFill>
              </a:rPr>
              <a:t>OOO </a:t>
            </a:r>
            <a:r>
              <a:rPr lang="ko-KR" altLang="en-US" sz="1400" spc="-150" dirty="0">
                <a:solidFill>
                  <a:schemeClr val="accent4"/>
                </a:solidFill>
              </a:rPr>
              <a:t>대회 공모전 </a:t>
            </a:r>
            <a:r>
              <a:rPr lang="en-US" altLang="ko-KR" sz="1400" spc="-150" dirty="0">
                <a:solidFill>
                  <a:schemeClr val="accent4"/>
                </a:solidFill>
              </a:rPr>
              <a:t>OOO</a:t>
            </a:r>
            <a:r>
              <a:rPr lang="ko-KR" altLang="en-US" sz="1400" spc="-150" dirty="0">
                <a:solidFill>
                  <a:schemeClr val="accent4"/>
                </a:solidFill>
              </a:rPr>
              <a:t>상 수상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289252" y="2174220"/>
            <a:ext cx="2637081" cy="40100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8085123" y="3601039"/>
            <a:ext cx="3395481" cy="941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>
                <a:solidFill>
                  <a:schemeClr val="accent4"/>
                </a:solidFill>
              </a:rPr>
              <a:t>제</a:t>
            </a:r>
            <a:r>
              <a:rPr lang="en-US" altLang="ko-KR" dirty="0">
                <a:solidFill>
                  <a:schemeClr val="accent4"/>
                </a:solidFill>
              </a:rPr>
              <a:t>3</a:t>
            </a:r>
            <a:r>
              <a:rPr lang="ko-KR" altLang="en-US" dirty="0">
                <a:solidFill>
                  <a:schemeClr val="accent4"/>
                </a:solidFill>
              </a:rPr>
              <a:t>회</a:t>
            </a:r>
            <a:r>
              <a:rPr lang="en-US" altLang="ko-KR" dirty="0">
                <a:solidFill>
                  <a:schemeClr val="accent4"/>
                </a:solidFill>
              </a:rPr>
              <a:t> OO </a:t>
            </a:r>
            <a:r>
              <a:rPr lang="ko-KR" altLang="en-US" dirty="0">
                <a:solidFill>
                  <a:schemeClr val="accent4"/>
                </a:solidFill>
              </a:rPr>
              <a:t>마케팅 공모전 </a:t>
            </a:r>
            <a:r>
              <a:rPr lang="en-US" altLang="ko-KR" dirty="0">
                <a:solidFill>
                  <a:schemeClr val="accent4"/>
                </a:solidFill>
              </a:rPr>
              <a:t>OOO</a:t>
            </a:r>
            <a:r>
              <a:rPr lang="ko-KR" altLang="en-US" dirty="0">
                <a:solidFill>
                  <a:schemeClr val="accent4"/>
                </a:solidFill>
              </a:rPr>
              <a:t>상</a:t>
            </a:r>
            <a:endParaRPr lang="en-US" altLang="ko-KR" dirty="0">
              <a:solidFill>
                <a:schemeClr val="accent4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sz="1400" dirty="0">
                <a:solidFill>
                  <a:schemeClr val="accent4"/>
                </a:solidFill>
              </a:rPr>
              <a:t>아이디어 기획 및 </a:t>
            </a:r>
            <a:r>
              <a:rPr lang="en-US" altLang="ko-KR" sz="1400" dirty="0">
                <a:solidFill>
                  <a:schemeClr val="accent4"/>
                </a:solidFill>
              </a:rPr>
              <a:t>OO </a:t>
            </a:r>
            <a:r>
              <a:rPr lang="ko-KR" altLang="en-US" sz="1400" dirty="0">
                <a:solidFill>
                  <a:schemeClr val="accent4"/>
                </a:solidFill>
              </a:rPr>
              <a:t>참여</a:t>
            </a:r>
            <a:endParaRPr lang="en-US" altLang="ko-KR" sz="1400" dirty="0">
              <a:solidFill>
                <a:schemeClr val="accent4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2012.11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7962900" y="3647580"/>
            <a:ext cx="0" cy="848715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5048555" y="2174220"/>
            <a:ext cx="2637081" cy="40100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283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57840" y="652394"/>
            <a:ext cx="7777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</a:rPr>
              <a:t>3.2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2202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자격증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377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spc="-150" dirty="0">
                <a:solidFill>
                  <a:schemeClr val="accent4"/>
                </a:solidFill>
              </a:rPr>
              <a:t>어학 자격증 및 컴퓨터 자격증 목록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046014"/>
              </p:ext>
            </p:extLst>
          </p:nvPr>
        </p:nvGraphicFramePr>
        <p:xfrm>
          <a:off x="2235618" y="1937389"/>
          <a:ext cx="9523436" cy="42670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08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08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808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808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분류</a:t>
                      </a:r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자격증 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점수</a:t>
                      </a:r>
                      <a:r>
                        <a:rPr lang="en-US" altLang="ko-KR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급수</a:t>
                      </a:r>
                      <a:r>
                        <a:rPr lang="en-US" altLang="ko-KR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2000" b="0" spc="-150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0" spc="-15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기관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어학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외국어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OOO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OOOO </a:t>
                      </a:r>
                      <a:r>
                        <a:rPr lang="ko-KR" altLang="en-US" sz="1600" dirty="0"/>
                        <a:t>위원회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어학</a:t>
                      </a:r>
                      <a:r>
                        <a:rPr lang="en-US" altLang="ko-KR" sz="1600" dirty="0"/>
                        <a:t>(</a:t>
                      </a:r>
                      <a:r>
                        <a:rPr lang="ko-KR" altLang="en-US" sz="1600" dirty="0"/>
                        <a:t>외국어</a:t>
                      </a:r>
                      <a:r>
                        <a:rPr lang="en-US" altLang="ko-KR" sz="1600" dirty="0"/>
                        <a:t>)</a:t>
                      </a:r>
                      <a:endParaRPr lang="ko-KR" altLang="en-US" sz="1600" dirty="0"/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OOO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OOOOOO </a:t>
                      </a:r>
                      <a:r>
                        <a:rPr lang="ko-KR" altLang="en-US" sz="1600" dirty="0"/>
                        <a:t>기금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디자인</a:t>
                      </a:r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산업기사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OOOOO </a:t>
                      </a:r>
                      <a:r>
                        <a:rPr lang="ko-KR" altLang="en-US" sz="1600" dirty="0"/>
                        <a:t>협회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99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디자인</a:t>
                      </a:r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/>
                        <a:t>기능사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OOOOO </a:t>
                      </a:r>
                      <a:r>
                        <a:rPr lang="ko-KR" altLang="en-US" sz="1600" dirty="0"/>
                        <a:t>공단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IT</a:t>
                      </a:r>
                      <a:r>
                        <a:rPr lang="en-US" altLang="ko-KR" sz="1600" baseline="0" dirty="0"/>
                        <a:t>·</a:t>
                      </a:r>
                      <a:r>
                        <a:rPr lang="ko-KR" altLang="en-US" sz="1600" dirty="0"/>
                        <a:t>컴퓨터</a:t>
                      </a:r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1</a:t>
                      </a:r>
                      <a:r>
                        <a:rPr lang="ko-KR" altLang="en-US" sz="1600" dirty="0"/>
                        <a:t>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OOOOO </a:t>
                      </a:r>
                      <a:r>
                        <a:rPr lang="ko-KR" altLang="en-US" sz="1600" dirty="0"/>
                        <a:t>회의소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061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IT</a:t>
                      </a:r>
                      <a:r>
                        <a:rPr lang="en-US" altLang="ko-KR" sz="1600" baseline="0" dirty="0"/>
                        <a:t>·</a:t>
                      </a:r>
                      <a:r>
                        <a:rPr lang="ko-KR" altLang="en-US" sz="1600" dirty="0"/>
                        <a:t>컴퓨터</a:t>
                      </a:r>
                    </a:p>
                  </a:txBody>
                  <a:tcPr anchor="ctr">
                    <a:lnL>
                      <a:noFill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/>
                        <a:t>Lorem Ipsum</a:t>
                      </a:r>
                      <a:endParaRPr lang="ko-KR" altLang="en-US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/>
                        <a:t>기사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/>
                        <a:t>OOOOO </a:t>
                      </a:r>
                      <a:r>
                        <a:rPr lang="ko-KR" altLang="en-US" sz="1600" dirty="0"/>
                        <a:t>공단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55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8117036" y="513343"/>
            <a:ext cx="3656577" cy="3695738"/>
            <a:chOff x="8307536" y="513343"/>
            <a:chExt cx="3656577" cy="3695738"/>
          </a:xfrm>
        </p:grpSpPr>
        <p:sp>
          <p:nvSpPr>
            <p:cNvPr id="8" name="이등변 삼각형 7"/>
            <p:cNvSpPr/>
            <p:nvPr/>
          </p:nvSpPr>
          <p:spPr>
            <a:xfrm rot="5400000">
              <a:off x="10712131" y="832233"/>
              <a:ext cx="1344721" cy="115924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/>
            <p:cNvSpPr/>
            <p:nvPr/>
          </p:nvSpPr>
          <p:spPr>
            <a:xfrm rot="16200000" flipH="1">
              <a:off x="9326503" y="606083"/>
              <a:ext cx="1344721" cy="115924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/>
            <p:cNvSpPr/>
            <p:nvPr/>
          </p:nvSpPr>
          <p:spPr>
            <a:xfrm rot="5400000">
              <a:off x="9574196" y="1657339"/>
              <a:ext cx="1344721" cy="1159242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/>
            <p:cNvSpPr/>
            <p:nvPr/>
          </p:nvSpPr>
          <p:spPr>
            <a:xfrm rot="16200000">
              <a:off x="9812602" y="2403102"/>
              <a:ext cx="1344720" cy="115924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이등변 삼각형 12"/>
            <p:cNvSpPr/>
            <p:nvPr/>
          </p:nvSpPr>
          <p:spPr>
            <a:xfrm rot="5400000" flipH="1">
              <a:off x="9232981" y="2957100"/>
              <a:ext cx="1344720" cy="115924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이등변 삼각형 13"/>
            <p:cNvSpPr/>
            <p:nvPr/>
          </p:nvSpPr>
          <p:spPr>
            <a:xfrm rot="16200000">
              <a:off x="8214797" y="1555441"/>
              <a:ext cx="1344720" cy="1159242"/>
            </a:xfrm>
            <a:prstGeom prst="triangl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583464" y="3541759"/>
            <a:ext cx="3813160" cy="769441"/>
            <a:chOff x="510077" y="2691080"/>
            <a:chExt cx="3813160" cy="769441"/>
          </a:xfrm>
        </p:grpSpPr>
        <p:sp>
          <p:nvSpPr>
            <p:cNvPr id="18" name="TextBox 17"/>
            <p:cNvSpPr txBox="1"/>
            <p:nvPr/>
          </p:nvSpPr>
          <p:spPr>
            <a:xfrm>
              <a:off x="510077" y="2691080"/>
              <a:ext cx="262123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bg1">
                      <a:alpha val="7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Reference</a:t>
              </a:r>
              <a:endParaRPr lang="ko-KR" altLang="en-US" sz="4400" b="1" spc="-150" dirty="0">
                <a:solidFill>
                  <a:schemeClr val="bg1"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32326" y="2691080"/>
              <a:ext cx="309091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tx1">
                      <a:lumMod val="20000"/>
                      <a:lumOff val="80000"/>
                      <a:alpha val="1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&amp; Reference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27769" y="2211262"/>
            <a:ext cx="31870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spc="-150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Part </a:t>
            </a:r>
            <a:r>
              <a:rPr lang="en-US" altLang="ko-KR" sz="8000" b="1" spc="-150" dirty="0" smtClean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4.</a:t>
            </a:r>
            <a:endParaRPr lang="ko-KR" altLang="en-US" sz="8000" b="1" spc="-150" dirty="0">
              <a:solidFill>
                <a:schemeClr val="accent2">
                  <a:lumMod val="60000"/>
                  <a:lumOff val="40000"/>
                  <a:alpha val="70000"/>
                </a:schemeClr>
              </a:solidFill>
              <a:latin typeface="+mj-lt"/>
              <a:ea typeface="THE명품고딕L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635000" y="3429236"/>
            <a:ext cx="5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24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81886" y="652394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/>
                </a:solidFill>
              </a:rPr>
              <a:t>3.1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5247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참고자료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9706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</a:rPr>
              <a:t>Lorem Ipsum is simply dummy text. 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235618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4683725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7131832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9579939" y="1844140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377417" y="5529221"/>
            <a:ext cx="2882520" cy="941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>
                <a:solidFill>
                  <a:schemeClr val="accent4"/>
                </a:solidFill>
              </a:rPr>
              <a:t>Insert Text Here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Lorem Ipsum is simply dummy text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2012.11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89252" y="5567051"/>
            <a:ext cx="0" cy="84871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81886" y="652394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/>
                </a:solidFill>
              </a:rPr>
              <a:t>3.1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5247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참고자료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9706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</a:rPr>
              <a:t>Lorem Ipsum is simply dummy text. 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235618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4683725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7131832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9579939" y="1844140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377417" y="5529221"/>
            <a:ext cx="2882520" cy="941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>
                <a:solidFill>
                  <a:schemeClr val="accent4"/>
                </a:solidFill>
              </a:rPr>
              <a:t>Insert Text Here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Lorem Ipsum is simply dummy text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2012.11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89252" y="5567051"/>
            <a:ext cx="0" cy="84871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4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81886" y="652394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/>
                </a:solidFill>
              </a:rPr>
              <a:t>3.1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5247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참고자료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9706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</a:rPr>
              <a:t>Lorem Ipsum is simply dummy text. 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235618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4683725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7131832" y="1844141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9579939" y="1844140"/>
            <a:ext cx="2331812" cy="35458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377417" y="5529221"/>
            <a:ext cx="2882520" cy="941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>
                <a:solidFill>
                  <a:schemeClr val="accent4"/>
                </a:solidFill>
              </a:rPr>
              <a:t>Insert Text Here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Lorem Ipsum is simply dummy text</a:t>
            </a: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2012.11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89252" y="5567051"/>
            <a:ext cx="0" cy="848715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57895" y="3058825"/>
            <a:ext cx="20762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bg1"/>
                </a:solidFill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7246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3" b="781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0" y="0"/>
            <a:ext cx="12216800" cy="685800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096093" y="2974310"/>
            <a:ext cx="3999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</a:rPr>
              <a:t>PORTFOLIO</a:t>
            </a:r>
            <a:endParaRPr lang="ko-KR" alt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4911731" y="3801943"/>
            <a:ext cx="2326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dirty="0">
                <a:solidFill>
                  <a:srgbClr val="FFFF00"/>
                </a:solidFill>
              </a:rPr>
              <a:t>지원자 </a:t>
            </a:r>
            <a:r>
              <a:rPr lang="ko-KR" altLang="en-US" sz="1600" b="1" dirty="0" smtClean="0">
                <a:solidFill>
                  <a:srgbClr val="FFFF00"/>
                </a:solidFill>
              </a:rPr>
              <a:t>이름</a:t>
            </a:r>
            <a:endParaRPr lang="ko-KR" altLang="en-US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98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07" b="1172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직사각형 21"/>
          <p:cNvSpPr/>
          <p:nvPr/>
        </p:nvSpPr>
        <p:spPr>
          <a:xfrm>
            <a:off x="0" y="0"/>
            <a:ext cx="12237082" cy="6858000"/>
          </a:xfrm>
          <a:prstGeom prst="rect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타원 2"/>
          <p:cNvSpPr/>
          <p:nvPr/>
        </p:nvSpPr>
        <p:spPr>
          <a:xfrm>
            <a:off x="1219200" y="2247829"/>
            <a:ext cx="388681" cy="388681"/>
          </a:xfrm>
          <a:prstGeom prst="ellipse">
            <a:avLst/>
          </a:prstGeom>
          <a:noFill/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713824" y="2273229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001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3824" y="3542048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002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3824" y="480564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003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13824" y="606923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004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59166" y="2273229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 err="1" smtClean="0">
                <a:solidFill>
                  <a:schemeClr val="bg1"/>
                </a:solidFill>
              </a:rPr>
              <a:t>인적사항</a:t>
            </a:r>
            <a:endParaRPr lang="ko-KR" altLang="en-US" spc="-15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9166" y="3542048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solidFill>
                  <a:schemeClr val="bg1"/>
                </a:solidFill>
              </a:rPr>
              <a:t>대내 </a:t>
            </a:r>
            <a:r>
              <a:rPr lang="en-US" altLang="ko-KR" spc="-150" dirty="0">
                <a:solidFill>
                  <a:schemeClr val="bg1"/>
                </a:solidFill>
              </a:rPr>
              <a:t>· </a:t>
            </a:r>
            <a:r>
              <a:rPr lang="ko-KR" altLang="en-US" spc="-150" dirty="0">
                <a:solidFill>
                  <a:schemeClr val="bg1"/>
                </a:solidFill>
              </a:rPr>
              <a:t>외 활동 현황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59166" y="4805642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solidFill>
                  <a:schemeClr val="bg1"/>
                </a:solidFill>
              </a:rPr>
              <a:t>수상 내역 및 자격증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59166" y="6069236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>
                <a:solidFill>
                  <a:schemeClr val="bg1"/>
                </a:solidFill>
              </a:rPr>
              <a:t>이력서 및 참고자료</a:t>
            </a:r>
          </a:p>
        </p:txBody>
      </p:sp>
      <p:cxnSp>
        <p:nvCxnSpPr>
          <p:cNvPr id="23" name="직선 연결선 22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타원 23"/>
          <p:cNvSpPr/>
          <p:nvPr/>
        </p:nvSpPr>
        <p:spPr>
          <a:xfrm>
            <a:off x="1219200" y="3542048"/>
            <a:ext cx="388681" cy="388681"/>
          </a:xfrm>
          <a:prstGeom prst="ellipse">
            <a:avLst/>
          </a:prstGeom>
          <a:noFill/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1219200" y="4836267"/>
            <a:ext cx="388681" cy="388681"/>
          </a:xfrm>
          <a:prstGeom prst="ellipse">
            <a:avLst/>
          </a:prstGeom>
          <a:noFill/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1231900" y="6028886"/>
            <a:ext cx="388681" cy="388681"/>
          </a:xfrm>
          <a:prstGeom prst="ellipse">
            <a:avLst/>
          </a:prstGeom>
          <a:noFill/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886674" y="588588"/>
            <a:ext cx="137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CONTENTS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1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8117036" y="513343"/>
            <a:ext cx="3656577" cy="3695738"/>
            <a:chOff x="8307536" y="513343"/>
            <a:chExt cx="3656577" cy="3695738"/>
          </a:xfrm>
        </p:grpSpPr>
        <p:sp>
          <p:nvSpPr>
            <p:cNvPr id="8" name="이등변 삼각형 7"/>
            <p:cNvSpPr/>
            <p:nvPr/>
          </p:nvSpPr>
          <p:spPr>
            <a:xfrm rot="5400000">
              <a:off x="10712131" y="832233"/>
              <a:ext cx="1344721" cy="115924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/>
            <p:cNvSpPr/>
            <p:nvPr/>
          </p:nvSpPr>
          <p:spPr>
            <a:xfrm rot="16200000" flipH="1">
              <a:off x="9326503" y="606083"/>
              <a:ext cx="1344721" cy="115924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/>
            <p:cNvSpPr/>
            <p:nvPr/>
          </p:nvSpPr>
          <p:spPr>
            <a:xfrm rot="5400000">
              <a:off x="9574196" y="1657339"/>
              <a:ext cx="1344721" cy="1159242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/>
            <p:cNvSpPr/>
            <p:nvPr/>
          </p:nvSpPr>
          <p:spPr>
            <a:xfrm rot="16200000">
              <a:off x="9812602" y="2403102"/>
              <a:ext cx="1344720" cy="115924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이등변 삼각형 12"/>
            <p:cNvSpPr/>
            <p:nvPr/>
          </p:nvSpPr>
          <p:spPr>
            <a:xfrm rot="5400000" flipH="1">
              <a:off x="9232981" y="2957100"/>
              <a:ext cx="1344720" cy="115924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이등변 삼각형 13"/>
            <p:cNvSpPr/>
            <p:nvPr/>
          </p:nvSpPr>
          <p:spPr>
            <a:xfrm rot="16200000">
              <a:off x="8214797" y="1555441"/>
              <a:ext cx="1344720" cy="1159242"/>
            </a:xfrm>
            <a:prstGeom prst="triangl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527769" y="2211262"/>
            <a:ext cx="5187231" cy="2099938"/>
            <a:chOff x="527769" y="1728426"/>
            <a:chExt cx="5187231" cy="2099938"/>
          </a:xfrm>
        </p:grpSpPr>
        <p:grpSp>
          <p:nvGrpSpPr>
            <p:cNvPr id="2" name="그룹 1"/>
            <p:cNvGrpSpPr/>
            <p:nvPr/>
          </p:nvGrpSpPr>
          <p:grpSpPr>
            <a:xfrm>
              <a:off x="558064" y="3058923"/>
              <a:ext cx="3836832" cy="769441"/>
              <a:chOff x="471977" y="2691080"/>
              <a:chExt cx="3836832" cy="769441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471977" y="2691080"/>
                <a:ext cx="307648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400" b="1" spc="-150" dirty="0">
                    <a:solidFill>
                      <a:schemeClr val="bg1">
                        <a:alpha val="70000"/>
                      </a:schemeClr>
                    </a:solidFill>
                    <a:latin typeface="+mj-lt"/>
                    <a:ea typeface="THE명품고딕L" panose="02020603020101020101" pitchFamily="18" charset="-127"/>
                  </a:rPr>
                  <a:t>Introduction</a:t>
                </a:r>
                <a:endParaRPr lang="ko-KR" altLang="en-US" sz="4400" b="1" spc="-150" dirty="0">
                  <a:solidFill>
                    <a:schemeClr val="bg1">
                      <a:alpha val="70000"/>
                    </a:schemeClr>
                  </a:solidFill>
                  <a:latin typeface="+mj-lt"/>
                  <a:ea typeface="THE명품고딕L" panose="02020603020101020101" pitchFamily="18" charset="-127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232326" y="2691080"/>
                <a:ext cx="307648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400" b="1" spc="-150" dirty="0">
                    <a:solidFill>
                      <a:schemeClr val="tx1">
                        <a:lumMod val="20000"/>
                        <a:lumOff val="80000"/>
                        <a:alpha val="10000"/>
                      </a:schemeClr>
                    </a:solidFill>
                    <a:latin typeface="+mj-lt"/>
                    <a:ea typeface="THE명품고딕L" panose="02020603020101020101" pitchFamily="18" charset="-127"/>
                  </a:rPr>
                  <a:t>Introduction</a:t>
                </a:r>
                <a:endParaRPr lang="ko-KR" altLang="en-US" sz="4400" b="1" spc="-150" dirty="0">
                  <a:solidFill>
                    <a:schemeClr val="tx1">
                      <a:lumMod val="20000"/>
                      <a:lumOff val="80000"/>
                      <a:alpha val="10000"/>
                    </a:schemeClr>
                  </a:solidFill>
                  <a:latin typeface="+mj-lt"/>
                  <a:ea typeface="THE명품고딕L" panose="02020603020101020101" pitchFamily="18" charset="-127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27769" y="1728426"/>
              <a:ext cx="290977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0" b="1" spc="-150" dirty="0">
                  <a:solidFill>
                    <a:schemeClr val="accent2">
                      <a:lumMod val="60000"/>
                      <a:lumOff val="40000"/>
                      <a:alpha val="7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Part 1.</a:t>
              </a:r>
              <a:endParaRPr lang="ko-KR" altLang="en-US" sz="8000" b="1" spc="-150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endParaRPr>
            </a:p>
          </p:txBody>
        </p:sp>
        <p:cxnSp>
          <p:nvCxnSpPr>
            <p:cNvPr id="5" name="직선 연결선 4"/>
            <p:cNvCxnSpPr/>
            <p:nvPr/>
          </p:nvCxnSpPr>
          <p:spPr>
            <a:xfrm>
              <a:off x="635000" y="2946400"/>
              <a:ext cx="508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985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08523" y="652394"/>
            <a:ext cx="6270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</a:rPr>
              <a:t>1.1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23262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기본 </a:t>
            </a:r>
            <a:r>
              <a:rPr lang="ko-KR" altLang="en-US" sz="3000" spc="-150" dirty="0" err="1">
                <a:solidFill>
                  <a:schemeClr val="accent4"/>
                </a:solidFill>
                <a:latin typeface="+mj-ea"/>
                <a:ea typeface="+mj-ea"/>
              </a:rPr>
              <a:t>인적사항</a:t>
            </a:r>
            <a:endParaRPr lang="ko-KR" altLang="en-US" sz="3000" spc="-150" dirty="0">
              <a:solidFill>
                <a:schemeClr val="accent4"/>
              </a:solidFill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18069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</a:rPr>
              <a:t>Personal Information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89252" y="2024688"/>
            <a:ext cx="1965248" cy="24330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901903"/>
              </p:ext>
            </p:extLst>
          </p:nvPr>
        </p:nvGraphicFramePr>
        <p:xfrm>
          <a:off x="4511675" y="2024688"/>
          <a:ext cx="7337424" cy="249723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530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70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53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807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43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52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161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74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이름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OOO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영문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한문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 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altLang="en-US" sz="1400" kern="100" dirty="0">
                          <a:solidFill>
                            <a:schemeClr val="bg1"/>
                          </a:solidFill>
                          <a:effectLst/>
                        </a:rPr>
                        <a:t>생년월일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000000 -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나이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17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휴대폰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00-000-0000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전화번호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000-0000-0000</a:t>
                      </a:r>
                      <a:endParaRPr lang="ko-KR" sz="16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kern="100" dirty="0">
                          <a:effectLst/>
                        </a:rPr>
                        <a:t> </a:t>
                      </a:r>
                      <a:endParaRPr lang="ko-KR" sz="16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</a:rPr>
                        <a:t>E - mail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AB0000@naver.com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solidFill>
                            <a:schemeClr val="bg1"/>
                          </a:solidFill>
                          <a:effectLst/>
                        </a:rPr>
                        <a:t>SNS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Blog/ Twitter/ Facebook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4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13435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solidFill>
                            <a:schemeClr val="bg1"/>
                          </a:solidFill>
                          <a:effectLst/>
                        </a:rPr>
                        <a:t>주소</a:t>
                      </a:r>
                      <a:endParaRPr lang="ko-KR" sz="1400" b="1" kern="100" dirty="0">
                        <a:solidFill>
                          <a:schemeClr val="bg1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90503"/>
              </p:ext>
            </p:extLst>
          </p:nvPr>
        </p:nvGraphicFramePr>
        <p:xfrm>
          <a:off x="2276552" y="4663281"/>
          <a:ext cx="9572547" cy="16840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02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52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68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009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3685">
                <a:tc gridSpan="4">
                  <a:txBody>
                    <a:bodyPr/>
                    <a:lstStyle/>
                    <a:p>
                      <a:pPr algn="just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effectLst/>
                        </a:rPr>
                        <a:t>학력사항</a:t>
                      </a:r>
                      <a:r>
                        <a:rPr lang="ko-KR" sz="1400" kern="100" dirty="0">
                          <a:effectLst/>
                        </a:rPr>
                        <a:t> </a:t>
                      </a:r>
                      <a:r>
                        <a:rPr lang="en-US" sz="1200" kern="0" dirty="0">
                          <a:effectLst/>
                        </a:rPr>
                        <a:t>(</a:t>
                      </a:r>
                      <a:r>
                        <a:rPr lang="ko-KR" sz="1200" kern="0" dirty="0">
                          <a:effectLst/>
                        </a:rPr>
                        <a:t>최종학력</a:t>
                      </a:r>
                      <a:r>
                        <a:rPr lang="en-US" sz="1200" kern="0" dirty="0">
                          <a:effectLst/>
                        </a:rPr>
                        <a:t>:</a:t>
                      </a:r>
                      <a:r>
                        <a:rPr lang="en-US" sz="1200" kern="100" dirty="0">
                          <a:effectLst/>
                        </a:rPr>
                        <a:t> </a:t>
                      </a:r>
                      <a:r>
                        <a:rPr lang="en-US" sz="1200" kern="0" dirty="0">
                          <a:effectLst/>
                        </a:rPr>
                        <a:t>OO</a:t>
                      </a:r>
                      <a:r>
                        <a:rPr lang="ko-KR" sz="1200" kern="0" dirty="0">
                          <a:effectLst/>
                        </a:rPr>
                        <a:t>대학교</a:t>
                      </a:r>
                      <a:r>
                        <a:rPr lang="en-US" sz="1200" kern="0" dirty="0">
                          <a:effectLst/>
                        </a:rPr>
                        <a:t>(4</a:t>
                      </a:r>
                      <a:r>
                        <a:rPr lang="ko-KR" sz="1200" kern="0" dirty="0">
                          <a:effectLst/>
                        </a:rPr>
                        <a:t>년</a:t>
                      </a:r>
                      <a:r>
                        <a:rPr lang="en-US" sz="1200" kern="0" dirty="0">
                          <a:effectLst/>
                        </a:rPr>
                        <a:t>)</a:t>
                      </a:r>
                      <a:r>
                        <a:rPr lang="en-US" sz="1200" kern="100" dirty="0">
                          <a:effectLst/>
                        </a:rPr>
                        <a:t> </a:t>
                      </a:r>
                      <a:r>
                        <a:rPr lang="ko-KR" sz="1200" kern="0" dirty="0">
                          <a:effectLst/>
                        </a:rPr>
                        <a:t>졸업</a:t>
                      </a:r>
                      <a:r>
                        <a:rPr lang="en-US" sz="1200" kern="0" dirty="0">
                          <a:effectLst/>
                        </a:rPr>
                        <a:t>)</a:t>
                      </a:r>
                      <a:endParaRPr lang="ko-KR" sz="16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b="0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재학기간</a:t>
                      </a:r>
                      <a:endParaRPr lang="ko-KR" sz="1400" b="0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b="0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학교명 및 전공</a:t>
                      </a:r>
                      <a:endParaRPr lang="ko-KR" sz="1400" b="0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b="0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학점</a:t>
                      </a:r>
                      <a:endParaRPr lang="ko-KR" sz="1400" b="0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b="0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구분</a:t>
                      </a:r>
                      <a:endParaRPr lang="ko-KR" sz="1400" b="0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0000.00.00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OO</a:t>
                      </a:r>
                      <a:r>
                        <a:rPr lang="ko-KR" sz="1400" kern="100" dirty="0">
                          <a:effectLst/>
                        </a:rPr>
                        <a:t>대학교</a:t>
                      </a:r>
                      <a:r>
                        <a:rPr lang="en-US" sz="1400" kern="100" dirty="0">
                          <a:effectLst/>
                        </a:rPr>
                        <a:t> OOO</a:t>
                      </a:r>
                      <a:r>
                        <a:rPr lang="ko-KR" sz="1400" kern="100" dirty="0">
                          <a:effectLst/>
                        </a:rPr>
                        <a:t>학과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ko-KR" sz="1400" kern="100" dirty="0">
                          <a:effectLst/>
                        </a:rPr>
                        <a:t>졸업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0000.00.00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OO</a:t>
                      </a:r>
                      <a:r>
                        <a:rPr lang="ko-KR" sz="1400" kern="100" dirty="0">
                          <a:effectLst/>
                        </a:rPr>
                        <a:t>고등학교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ko-KR" sz="1400" kern="10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ko-KR" sz="1400" kern="10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31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ko-KR" sz="1400" kern="10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맑은 고딕" panose="020B0503020000020004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49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08523" y="652394"/>
            <a:ext cx="6270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</a:rPr>
              <a:t>1.1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16257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주요 이력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3554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chemeClr val="accent4"/>
                </a:solidFill>
              </a:rPr>
              <a:t>이력 중에서도 강조하고 싶은 부분만 요약하기</a:t>
            </a:r>
          </a:p>
        </p:txBody>
      </p:sp>
      <p:grpSp>
        <p:nvGrpSpPr>
          <p:cNvPr id="17" name="그룹 16"/>
          <p:cNvGrpSpPr/>
          <p:nvPr/>
        </p:nvGrpSpPr>
        <p:grpSpPr>
          <a:xfrm>
            <a:off x="1715978" y="1929571"/>
            <a:ext cx="412183" cy="4597400"/>
            <a:chOff x="1504491" y="1778000"/>
            <a:chExt cx="412183" cy="4597400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1714500" y="1778000"/>
              <a:ext cx="0" cy="4597400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타원 61"/>
            <p:cNvSpPr/>
            <p:nvPr/>
          </p:nvSpPr>
          <p:spPr>
            <a:xfrm>
              <a:off x="1527993" y="2285929"/>
              <a:ext cx="388681" cy="388681"/>
            </a:xfrm>
            <a:prstGeom prst="ellipse">
              <a:avLst/>
            </a:prstGeom>
            <a:solidFill>
              <a:srgbClr val="FBFBFB"/>
            </a:solidFill>
            <a:ln w="1016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타원 62"/>
            <p:cNvSpPr/>
            <p:nvPr/>
          </p:nvSpPr>
          <p:spPr>
            <a:xfrm>
              <a:off x="1520159" y="3322239"/>
              <a:ext cx="388681" cy="388681"/>
            </a:xfrm>
            <a:prstGeom prst="ellipse">
              <a:avLst/>
            </a:prstGeom>
            <a:solidFill>
              <a:srgbClr val="FBFBFB"/>
            </a:solidFill>
            <a:ln w="1016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타원 63"/>
            <p:cNvSpPr/>
            <p:nvPr/>
          </p:nvSpPr>
          <p:spPr>
            <a:xfrm>
              <a:off x="1512325" y="4358549"/>
              <a:ext cx="388681" cy="388681"/>
            </a:xfrm>
            <a:prstGeom prst="ellipse">
              <a:avLst/>
            </a:prstGeom>
            <a:solidFill>
              <a:srgbClr val="FBFBFB"/>
            </a:solidFill>
            <a:ln w="1016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1504491" y="5394859"/>
              <a:ext cx="388681" cy="388681"/>
            </a:xfrm>
            <a:prstGeom prst="ellipse">
              <a:avLst/>
            </a:prstGeom>
            <a:solidFill>
              <a:srgbClr val="FBFBFB"/>
            </a:solidFill>
            <a:ln w="1016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그룹 19"/>
          <p:cNvGrpSpPr/>
          <p:nvPr/>
        </p:nvGrpSpPr>
        <p:grpSpPr>
          <a:xfrm>
            <a:off x="2263852" y="2348538"/>
            <a:ext cx="6928252" cy="615010"/>
            <a:chOff x="2263852" y="2348538"/>
            <a:chExt cx="6928252" cy="615010"/>
          </a:xfrm>
        </p:grpSpPr>
        <p:sp>
          <p:nvSpPr>
            <p:cNvPr id="68" name="TextBox 67"/>
            <p:cNvSpPr txBox="1"/>
            <p:nvPr/>
          </p:nvSpPr>
          <p:spPr>
            <a:xfrm>
              <a:off x="2263852" y="2348538"/>
              <a:ext cx="619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accent4"/>
                  </a:solidFill>
                </a:rPr>
                <a:t>2011</a:t>
              </a:r>
              <a:endParaRPr lang="ko-KR" alt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289252" y="2624994"/>
              <a:ext cx="69028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Lorem Ipsum is simply dummy text of the printing and typesetting industry. </a:t>
              </a:r>
              <a:endParaRPr lang="ko-KR" altLang="en-US" sz="16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69" name="그룹 68"/>
          <p:cNvGrpSpPr/>
          <p:nvPr/>
        </p:nvGrpSpPr>
        <p:grpSpPr>
          <a:xfrm>
            <a:off x="2263852" y="3397059"/>
            <a:ext cx="6928252" cy="615010"/>
            <a:chOff x="2263852" y="2348538"/>
            <a:chExt cx="6928252" cy="615010"/>
          </a:xfrm>
        </p:grpSpPr>
        <p:sp>
          <p:nvSpPr>
            <p:cNvPr id="70" name="TextBox 69"/>
            <p:cNvSpPr txBox="1"/>
            <p:nvPr/>
          </p:nvSpPr>
          <p:spPr>
            <a:xfrm>
              <a:off x="2263852" y="2348538"/>
              <a:ext cx="6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accent4"/>
                  </a:solidFill>
                </a:rPr>
                <a:t>2012</a:t>
              </a:r>
              <a:endParaRPr lang="ko-KR" alt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289252" y="2624994"/>
              <a:ext cx="69028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Lorem Ipsum is simply dummy text of the printing and typesetting industry. </a:t>
              </a:r>
              <a:endParaRPr lang="ko-KR" altLang="en-US" sz="16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2263852" y="4445580"/>
            <a:ext cx="6928252" cy="615010"/>
            <a:chOff x="2263852" y="2348538"/>
            <a:chExt cx="6928252" cy="615010"/>
          </a:xfrm>
        </p:grpSpPr>
        <p:sp>
          <p:nvSpPr>
            <p:cNvPr id="73" name="TextBox 72"/>
            <p:cNvSpPr txBox="1"/>
            <p:nvPr/>
          </p:nvSpPr>
          <p:spPr>
            <a:xfrm>
              <a:off x="2263852" y="2348538"/>
              <a:ext cx="6687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accent4"/>
                  </a:solidFill>
                </a:rPr>
                <a:t>2013</a:t>
              </a:r>
              <a:endParaRPr lang="ko-KR" alt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289252" y="2624994"/>
              <a:ext cx="69028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Lorem Ipsum is simply dummy text of the printing and typesetting industry. </a:t>
              </a:r>
              <a:endParaRPr lang="ko-KR" altLang="en-US" sz="16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75" name="그룹 74"/>
          <p:cNvGrpSpPr/>
          <p:nvPr/>
        </p:nvGrpSpPr>
        <p:grpSpPr>
          <a:xfrm>
            <a:off x="2263852" y="5494101"/>
            <a:ext cx="6928252" cy="615010"/>
            <a:chOff x="2263852" y="2348538"/>
            <a:chExt cx="6928252" cy="615010"/>
          </a:xfrm>
        </p:grpSpPr>
        <p:sp>
          <p:nvSpPr>
            <p:cNvPr id="76" name="TextBox 75"/>
            <p:cNvSpPr txBox="1"/>
            <p:nvPr/>
          </p:nvSpPr>
          <p:spPr>
            <a:xfrm>
              <a:off x="2263852" y="2348538"/>
              <a:ext cx="6687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accent4"/>
                  </a:solidFill>
                </a:rPr>
                <a:t>2014</a:t>
              </a:r>
              <a:endParaRPr lang="ko-KR" alt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289252" y="2624994"/>
              <a:ext cx="69028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Lorem Ipsum is simply dummy text of the printing and typesetting industry. </a:t>
              </a:r>
              <a:endParaRPr lang="ko-KR" altLang="en-US" sz="1600" dirty="0">
                <a:solidFill>
                  <a:schemeClr val="accent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397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31578" y="652394"/>
            <a:ext cx="7040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4"/>
                </a:solidFill>
              </a:rPr>
              <a:t>1.4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37673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  <a:ea typeface="+mj-ea"/>
              </a:rPr>
              <a:t>디자인 프로그램 숙련도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37641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spc="-150" dirty="0">
                <a:solidFill>
                  <a:schemeClr val="accent4"/>
                </a:solidFill>
              </a:rPr>
              <a:t>업무 </a:t>
            </a:r>
            <a:r>
              <a:rPr lang="ko-KR" altLang="en-US" sz="1400" spc="-150" dirty="0" smtClean="0">
                <a:solidFill>
                  <a:schemeClr val="accent4"/>
                </a:solidFill>
              </a:rPr>
              <a:t>수행 시 </a:t>
            </a:r>
            <a:r>
              <a:rPr lang="ko-KR" altLang="en-US" sz="1400" spc="-150" dirty="0">
                <a:solidFill>
                  <a:schemeClr val="accent4"/>
                </a:solidFill>
              </a:rPr>
              <a:t>자주 사용되는 프로그램의 숙련도 표시</a:t>
            </a:r>
          </a:p>
        </p:txBody>
      </p:sp>
      <p:sp>
        <p:nvSpPr>
          <p:cNvPr id="20" name="타원 19"/>
          <p:cNvSpPr/>
          <p:nvPr/>
        </p:nvSpPr>
        <p:spPr>
          <a:xfrm>
            <a:off x="5210598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5689925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169251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6648578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7127904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7607231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8086557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8565884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9045210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>
            <a:off x="9524537" y="2804529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>
            <a:off x="5210598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>
            <a:off x="5689925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6169251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타원 37"/>
          <p:cNvSpPr/>
          <p:nvPr/>
        </p:nvSpPr>
        <p:spPr>
          <a:xfrm>
            <a:off x="6648578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" name="타원 38"/>
          <p:cNvSpPr/>
          <p:nvPr/>
        </p:nvSpPr>
        <p:spPr>
          <a:xfrm>
            <a:off x="7127904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타원 39"/>
          <p:cNvSpPr/>
          <p:nvPr/>
        </p:nvSpPr>
        <p:spPr>
          <a:xfrm>
            <a:off x="7607231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타원 40"/>
          <p:cNvSpPr/>
          <p:nvPr/>
        </p:nvSpPr>
        <p:spPr>
          <a:xfrm>
            <a:off x="8086557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타원 41"/>
          <p:cNvSpPr/>
          <p:nvPr/>
        </p:nvSpPr>
        <p:spPr>
          <a:xfrm>
            <a:off x="8565884" y="3349988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타원 42"/>
          <p:cNvSpPr/>
          <p:nvPr/>
        </p:nvSpPr>
        <p:spPr>
          <a:xfrm>
            <a:off x="9045210" y="3349988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" name="타원 43"/>
          <p:cNvSpPr/>
          <p:nvPr/>
        </p:nvSpPr>
        <p:spPr>
          <a:xfrm>
            <a:off x="9524537" y="3349988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" name="타원 45"/>
          <p:cNvSpPr/>
          <p:nvPr/>
        </p:nvSpPr>
        <p:spPr>
          <a:xfrm>
            <a:off x="5210598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타원 46"/>
          <p:cNvSpPr/>
          <p:nvPr/>
        </p:nvSpPr>
        <p:spPr>
          <a:xfrm>
            <a:off x="5689925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타원 47"/>
          <p:cNvSpPr/>
          <p:nvPr/>
        </p:nvSpPr>
        <p:spPr>
          <a:xfrm>
            <a:off x="6169251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타원 48"/>
          <p:cNvSpPr/>
          <p:nvPr/>
        </p:nvSpPr>
        <p:spPr>
          <a:xfrm>
            <a:off x="6648578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타원 49"/>
          <p:cNvSpPr/>
          <p:nvPr/>
        </p:nvSpPr>
        <p:spPr>
          <a:xfrm>
            <a:off x="7127904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/>
          <p:nvPr/>
        </p:nvSpPr>
        <p:spPr>
          <a:xfrm>
            <a:off x="7607231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>
            <a:off x="8086557" y="3895447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8565884" y="3895447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9045210" y="3895447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5" name="타원 54"/>
          <p:cNvSpPr/>
          <p:nvPr/>
        </p:nvSpPr>
        <p:spPr>
          <a:xfrm>
            <a:off x="9524537" y="3895447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7" name="타원 56"/>
          <p:cNvSpPr/>
          <p:nvPr/>
        </p:nvSpPr>
        <p:spPr>
          <a:xfrm>
            <a:off x="5210598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8" name="타원 57"/>
          <p:cNvSpPr/>
          <p:nvPr/>
        </p:nvSpPr>
        <p:spPr>
          <a:xfrm>
            <a:off x="5689925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타원 58"/>
          <p:cNvSpPr/>
          <p:nvPr/>
        </p:nvSpPr>
        <p:spPr>
          <a:xfrm>
            <a:off x="6169251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타원 59"/>
          <p:cNvSpPr/>
          <p:nvPr/>
        </p:nvSpPr>
        <p:spPr>
          <a:xfrm>
            <a:off x="6648578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1" name="타원 60"/>
          <p:cNvSpPr/>
          <p:nvPr/>
        </p:nvSpPr>
        <p:spPr>
          <a:xfrm>
            <a:off x="7127904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" name="타원 61"/>
          <p:cNvSpPr/>
          <p:nvPr/>
        </p:nvSpPr>
        <p:spPr>
          <a:xfrm>
            <a:off x="7607231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타원 62"/>
          <p:cNvSpPr/>
          <p:nvPr/>
        </p:nvSpPr>
        <p:spPr>
          <a:xfrm>
            <a:off x="8086557" y="4440906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타원 63"/>
          <p:cNvSpPr/>
          <p:nvPr/>
        </p:nvSpPr>
        <p:spPr>
          <a:xfrm>
            <a:off x="8565884" y="4440906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타원 64"/>
          <p:cNvSpPr/>
          <p:nvPr/>
        </p:nvSpPr>
        <p:spPr>
          <a:xfrm>
            <a:off x="9045210" y="4440906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6" name="타원 65"/>
          <p:cNvSpPr/>
          <p:nvPr/>
        </p:nvSpPr>
        <p:spPr>
          <a:xfrm>
            <a:off x="9524537" y="4440906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" name="타원 67"/>
          <p:cNvSpPr/>
          <p:nvPr/>
        </p:nvSpPr>
        <p:spPr>
          <a:xfrm>
            <a:off x="5210598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타원 68"/>
          <p:cNvSpPr/>
          <p:nvPr/>
        </p:nvSpPr>
        <p:spPr>
          <a:xfrm>
            <a:off x="5689925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타원 69"/>
          <p:cNvSpPr/>
          <p:nvPr/>
        </p:nvSpPr>
        <p:spPr>
          <a:xfrm>
            <a:off x="6169251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타원 70"/>
          <p:cNvSpPr/>
          <p:nvPr/>
        </p:nvSpPr>
        <p:spPr>
          <a:xfrm>
            <a:off x="6648578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타원 71"/>
          <p:cNvSpPr/>
          <p:nvPr/>
        </p:nvSpPr>
        <p:spPr>
          <a:xfrm>
            <a:off x="7127904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타원 72"/>
          <p:cNvSpPr/>
          <p:nvPr/>
        </p:nvSpPr>
        <p:spPr>
          <a:xfrm>
            <a:off x="7607231" y="4986364"/>
            <a:ext cx="370449" cy="3704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타원 73"/>
          <p:cNvSpPr/>
          <p:nvPr/>
        </p:nvSpPr>
        <p:spPr>
          <a:xfrm>
            <a:off x="8086557" y="4986364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5" name="타원 74"/>
          <p:cNvSpPr/>
          <p:nvPr/>
        </p:nvSpPr>
        <p:spPr>
          <a:xfrm>
            <a:off x="8565884" y="4986364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6" name="타원 75"/>
          <p:cNvSpPr/>
          <p:nvPr/>
        </p:nvSpPr>
        <p:spPr>
          <a:xfrm>
            <a:off x="9045210" y="4986364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7" name="타원 76"/>
          <p:cNvSpPr/>
          <p:nvPr/>
        </p:nvSpPr>
        <p:spPr>
          <a:xfrm>
            <a:off x="9524537" y="4986364"/>
            <a:ext cx="370449" cy="37044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9252" y="2640776"/>
            <a:ext cx="162256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chemeClr val="accent4"/>
                </a:solidFill>
              </a:rPr>
              <a:t>Program 1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chemeClr val="accent4"/>
                </a:solidFill>
              </a:rPr>
              <a:t>Program 2</a:t>
            </a:r>
            <a:endParaRPr lang="ko-KR" altLang="en-US" sz="24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chemeClr val="accent4"/>
                </a:solidFill>
              </a:rPr>
              <a:t>Program 3</a:t>
            </a:r>
            <a:endParaRPr lang="ko-KR" altLang="en-US" sz="24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chemeClr val="accent4"/>
                </a:solidFill>
              </a:rPr>
              <a:t>Program </a:t>
            </a:r>
            <a:r>
              <a:rPr lang="en-US" altLang="ko-KR" sz="2400" dirty="0" smtClean="0">
                <a:solidFill>
                  <a:schemeClr val="accent4"/>
                </a:solidFill>
              </a:rPr>
              <a:t>4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chemeClr val="accent4"/>
                </a:solidFill>
              </a:rPr>
              <a:t>Program 5</a:t>
            </a:r>
          </a:p>
        </p:txBody>
      </p:sp>
    </p:spTree>
    <p:extLst>
      <p:ext uri="{BB962C8B-B14F-4D97-AF65-F5344CB8AC3E}">
        <p14:creationId xmlns:p14="http://schemas.microsoft.com/office/powerpoint/2010/main" val="88948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8117036" y="513343"/>
            <a:ext cx="3656577" cy="3695738"/>
            <a:chOff x="8307536" y="513343"/>
            <a:chExt cx="3656577" cy="3695738"/>
          </a:xfrm>
        </p:grpSpPr>
        <p:sp>
          <p:nvSpPr>
            <p:cNvPr id="8" name="이등변 삼각형 7"/>
            <p:cNvSpPr/>
            <p:nvPr/>
          </p:nvSpPr>
          <p:spPr>
            <a:xfrm rot="5400000">
              <a:off x="10712131" y="832233"/>
              <a:ext cx="1344721" cy="115924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/>
            <p:cNvSpPr/>
            <p:nvPr/>
          </p:nvSpPr>
          <p:spPr>
            <a:xfrm rot="16200000" flipH="1">
              <a:off x="9326503" y="606083"/>
              <a:ext cx="1344721" cy="115924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/>
            <p:cNvSpPr/>
            <p:nvPr/>
          </p:nvSpPr>
          <p:spPr>
            <a:xfrm rot="5400000">
              <a:off x="9574196" y="1657339"/>
              <a:ext cx="1344721" cy="1159242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/>
            <p:cNvSpPr/>
            <p:nvPr/>
          </p:nvSpPr>
          <p:spPr>
            <a:xfrm rot="16200000">
              <a:off x="9812602" y="2403102"/>
              <a:ext cx="1344720" cy="1159242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이등변 삼각형 12"/>
            <p:cNvSpPr/>
            <p:nvPr/>
          </p:nvSpPr>
          <p:spPr>
            <a:xfrm rot="5400000" flipH="1">
              <a:off x="9232981" y="2957100"/>
              <a:ext cx="1344720" cy="115924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이등변 삼각형 13"/>
            <p:cNvSpPr/>
            <p:nvPr/>
          </p:nvSpPr>
          <p:spPr>
            <a:xfrm rot="16200000">
              <a:off x="8214797" y="1555441"/>
              <a:ext cx="1344720" cy="1159242"/>
            </a:xfrm>
            <a:prstGeom prst="triangl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27769" y="2211262"/>
            <a:ext cx="318709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b="1" spc="-150" dirty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Part </a:t>
            </a:r>
            <a:r>
              <a:rPr lang="en-US" altLang="ko-KR" sz="8000" b="1" spc="-150" dirty="0" smtClean="0"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rPr>
              <a:t>2.</a:t>
            </a:r>
            <a:endParaRPr lang="ko-KR" altLang="en-US" sz="8000" b="1" spc="-150" dirty="0">
              <a:solidFill>
                <a:schemeClr val="accent2">
                  <a:lumMod val="60000"/>
                  <a:lumOff val="40000"/>
                  <a:alpha val="70000"/>
                </a:schemeClr>
              </a:solidFill>
              <a:latin typeface="+mj-lt"/>
              <a:ea typeface="THE명품고딕L" panose="02020603020101020101" pitchFamily="18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583464" y="3541759"/>
            <a:ext cx="6238503" cy="769441"/>
            <a:chOff x="510077" y="2691080"/>
            <a:chExt cx="6238503" cy="769441"/>
          </a:xfrm>
        </p:grpSpPr>
        <p:sp>
          <p:nvSpPr>
            <p:cNvPr id="16" name="TextBox 15"/>
            <p:cNvSpPr txBox="1"/>
            <p:nvPr/>
          </p:nvSpPr>
          <p:spPr>
            <a:xfrm>
              <a:off x="510077" y="2691080"/>
              <a:ext cx="551625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bg1">
                      <a:alpha val="7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Extracurricular Activity</a:t>
              </a:r>
              <a:endParaRPr lang="ko-KR" altLang="en-US" sz="4400" b="1" spc="-150" dirty="0">
                <a:solidFill>
                  <a:schemeClr val="bg1">
                    <a:alpha val="70000"/>
                  </a:schemeClr>
                </a:solidFill>
                <a:latin typeface="+mj-lt"/>
                <a:ea typeface="THE명품고딕L" panose="02020603020101020101" pitchFamily="18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32326" y="2691080"/>
              <a:ext cx="551625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400" b="1" spc="-150" dirty="0">
                  <a:solidFill>
                    <a:schemeClr val="tx1">
                      <a:lumMod val="20000"/>
                      <a:lumOff val="80000"/>
                      <a:alpha val="10000"/>
                    </a:schemeClr>
                  </a:solidFill>
                  <a:latin typeface="+mj-lt"/>
                  <a:ea typeface="THE명품고딕L" panose="02020603020101020101" pitchFamily="18" charset="-127"/>
                </a:rPr>
                <a:t>Extracurricular Activity</a:t>
              </a:r>
            </a:p>
          </p:txBody>
        </p:sp>
      </p:grpSp>
      <p:cxnSp>
        <p:nvCxnSpPr>
          <p:cNvPr id="19" name="직선 연결선 18"/>
          <p:cNvCxnSpPr/>
          <p:nvPr/>
        </p:nvCxnSpPr>
        <p:spPr>
          <a:xfrm>
            <a:off x="635000" y="3429236"/>
            <a:ext cx="5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75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12192000" cy="1638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" name="직선 연결선 1"/>
          <p:cNvCxnSpPr/>
          <p:nvPr/>
        </p:nvCxnSpPr>
        <p:spPr>
          <a:xfrm>
            <a:off x="139700" y="491296"/>
            <a:ext cx="19939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481886" y="652394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4"/>
                </a:solidFill>
              </a:rPr>
              <a:t>2.1</a:t>
            </a:r>
            <a:endParaRPr lang="ko-KR" altLang="en-US" sz="3200" b="1" dirty="0">
              <a:solidFill>
                <a:schemeClr val="accent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3852" y="645071"/>
            <a:ext cx="33041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spc="-150" dirty="0">
                <a:solidFill>
                  <a:schemeClr val="accent4"/>
                </a:solidFill>
                <a:latin typeface="+mj-ea"/>
              </a:rPr>
              <a:t>대 </a:t>
            </a:r>
            <a:r>
              <a:rPr lang="en-US" altLang="ko-KR" sz="3000" spc="-150" dirty="0">
                <a:solidFill>
                  <a:schemeClr val="accent4"/>
                </a:solidFill>
                <a:latin typeface="+mj-ea"/>
              </a:rPr>
              <a:t>· </a:t>
            </a:r>
            <a:r>
              <a:rPr lang="ko-KR" altLang="en-US" sz="3000" spc="-150" dirty="0">
                <a:solidFill>
                  <a:schemeClr val="accent4"/>
                </a:solidFill>
                <a:latin typeface="+mj-ea"/>
              </a:rPr>
              <a:t>내외 활동 이력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9252" y="1180991"/>
            <a:ext cx="23310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spc="-150" dirty="0" smtClean="0">
                <a:solidFill>
                  <a:schemeClr val="accent4"/>
                </a:solidFill>
              </a:rPr>
              <a:t>현재까지의 </a:t>
            </a:r>
            <a:r>
              <a:rPr lang="ko-KR" altLang="en-US" sz="1400" spc="-150" dirty="0">
                <a:solidFill>
                  <a:schemeClr val="accent4"/>
                </a:solidFill>
              </a:rPr>
              <a:t>대 </a:t>
            </a:r>
            <a:r>
              <a:rPr lang="en-US" altLang="ko-KR" sz="1400" spc="-150" dirty="0">
                <a:solidFill>
                  <a:schemeClr val="accent4"/>
                </a:solidFill>
              </a:rPr>
              <a:t>· </a:t>
            </a:r>
            <a:r>
              <a:rPr lang="ko-KR" altLang="en-US" sz="1400" spc="-150" dirty="0">
                <a:solidFill>
                  <a:schemeClr val="accent4"/>
                </a:solidFill>
              </a:rPr>
              <a:t>내외 활동 경험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289252" y="2174220"/>
            <a:ext cx="2637081" cy="40100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8085123" y="3601039"/>
            <a:ext cx="3395481" cy="941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>
                <a:solidFill>
                  <a:schemeClr val="accent4"/>
                </a:solidFill>
              </a:rPr>
              <a:t>제</a:t>
            </a:r>
            <a:r>
              <a:rPr lang="en-US" altLang="ko-KR" dirty="0">
                <a:solidFill>
                  <a:schemeClr val="accent4"/>
                </a:solidFill>
              </a:rPr>
              <a:t>3</a:t>
            </a:r>
            <a:r>
              <a:rPr lang="ko-KR" altLang="en-US" dirty="0">
                <a:solidFill>
                  <a:schemeClr val="accent4"/>
                </a:solidFill>
              </a:rPr>
              <a:t>회</a:t>
            </a:r>
            <a:r>
              <a:rPr lang="en-US" altLang="ko-KR" dirty="0">
                <a:solidFill>
                  <a:schemeClr val="accent4"/>
                </a:solidFill>
              </a:rPr>
              <a:t> OO </a:t>
            </a:r>
            <a:r>
              <a:rPr lang="ko-KR" altLang="en-US" dirty="0">
                <a:solidFill>
                  <a:schemeClr val="accent4"/>
                </a:solidFill>
              </a:rPr>
              <a:t>마케팅 공모전 </a:t>
            </a:r>
            <a:r>
              <a:rPr lang="en-US" altLang="ko-KR" dirty="0">
                <a:solidFill>
                  <a:schemeClr val="accent4"/>
                </a:solidFill>
              </a:rPr>
              <a:t>OOO</a:t>
            </a:r>
            <a:r>
              <a:rPr lang="ko-KR" altLang="en-US" dirty="0">
                <a:solidFill>
                  <a:schemeClr val="accent4"/>
                </a:solidFill>
              </a:rPr>
              <a:t>상</a:t>
            </a:r>
            <a:endParaRPr lang="en-US" altLang="ko-KR" dirty="0">
              <a:solidFill>
                <a:schemeClr val="accent4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sz="1400" dirty="0">
                <a:solidFill>
                  <a:schemeClr val="accent4"/>
                </a:solidFill>
              </a:rPr>
              <a:t>아이디어 기획 및 </a:t>
            </a:r>
            <a:r>
              <a:rPr lang="en-US" altLang="ko-KR" sz="1400" dirty="0">
                <a:solidFill>
                  <a:schemeClr val="accent4"/>
                </a:solidFill>
              </a:rPr>
              <a:t>OO </a:t>
            </a:r>
            <a:r>
              <a:rPr lang="ko-KR" altLang="en-US" sz="1400" dirty="0">
                <a:solidFill>
                  <a:schemeClr val="accent4"/>
                </a:solidFill>
              </a:rPr>
              <a:t>참여</a:t>
            </a:r>
            <a:endParaRPr lang="en-US" altLang="ko-KR" sz="1400" dirty="0">
              <a:solidFill>
                <a:schemeClr val="accent4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1400" dirty="0">
                <a:solidFill>
                  <a:schemeClr val="accent4"/>
                </a:solidFill>
              </a:rPr>
              <a:t>2012.11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  <p:cxnSp>
        <p:nvCxnSpPr>
          <p:cNvPr id="40" name="직선 연결선 39"/>
          <p:cNvCxnSpPr/>
          <p:nvPr/>
        </p:nvCxnSpPr>
        <p:spPr>
          <a:xfrm>
            <a:off x="7962900" y="3647580"/>
            <a:ext cx="0" cy="848715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5048555" y="2174220"/>
            <a:ext cx="2637081" cy="40100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080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오늘의 PPT 색상 테마 008">
      <a:dk1>
        <a:sysClr val="windowText" lastClr="000000"/>
      </a:dk1>
      <a:lt1>
        <a:sysClr val="window" lastClr="FFFFFF"/>
      </a:lt1>
      <a:dk2>
        <a:srgbClr val="3A3838"/>
      </a:dk2>
      <a:lt2>
        <a:srgbClr val="E7E6E6"/>
      </a:lt2>
      <a:accent1>
        <a:srgbClr val="75A99E"/>
      </a:accent1>
      <a:accent2>
        <a:srgbClr val="49A6A6"/>
      </a:accent2>
      <a:accent3>
        <a:srgbClr val="E1E6D7"/>
      </a:accent3>
      <a:accent4>
        <a:srgbClr val="5F5E58"/>
      </a:accent4>
      <a:accent5>
        <a:srgbClr val="544F4D"/>
      </a:accent5>
      <a:accent6>
        <a:srgbClr val="E0EAF7"/>
      </a:accent6>
      <a:hlink>
        <a:srgbClr val="FCBB04"/>
      </a:hlink>
      <a:folHlink>
        <a:srgbClr val="FCBB04"/>
      </a:folHlink>
    </a:clrScheme>
    <a:fontScheme name="free">
      <a:majorFont>
        <a:latin typeface="Arial"/>
        <a:ea typeface="나눔스퀘어라운드 Regular"/>
        <a:cs typeface=""/>
      </a:majorFont>
      <a:minorFont>
        <a:latin typeface="Arial"/>
        <a:ea typeface="나눔스퀘어라운드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386</Words>
  <Application>Microsoft Office PowerPoint</Application>
  <PresentationFormat>와이드스크린</PresentationFormat>
  <Paragraphs>148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THE명품고딕L</vt:lpstr>
      <vt:lpstr>나눔고딕</vt:lpstr>
      <vt:lpstr>나눔스퀘어라운드 Regular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Saebyeol Yu</dc:creator>
  <cp:lastModifiedBy>Microsoft 계정</cp:lastModifiedBy>
  <cp:revision>59</cp:revision>
  <dcterms:created xsi:type="dcterms:W3CDTF">2015-07-07T04:48:58Z</dcterms:created>
  <dcterms:modified xsi:type="dcterms:W3CDTF">2022-03-14T01:14:18Z</dcterms:modified>
</cp:coreProperties>
</file>