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57" r:id="rId3"/>
    <p:sldId id="258" r:id="rId4"/>
    <p:sldId id="259" r:id="rId5"/>
    <p:sldId id="261" r:id="rId6"/>
    <p:sldId id="260" r:id="rId7"/>
    <p:sldId id="269" r:id="rId8"/>
    <p:sldId id="270" r:id="rId9"/>
    <p:sldId id="271" r:id="rId10"/>
    <p:sldId id="272" r:id="rId11"/>
    <p:sldId id="273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3438BE-501C-4B00-991B-10334910745D}" type="datetimeFigureOut">
              <a:rPr lang="ko-KR" altLang="en-US" smtClean="0"/>
              <a:t>2021-10-18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56B8CE-E7B7-43A4-A197-F8694046868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6421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2021-10-18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2021-10-18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2021-10-18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2021-10-18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2021-10-18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2021-10-18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2021-10-18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2021-10-18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2021-10-18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2021-10-18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0EDBD-1C2D-4C1E-B459-B60219FAB484}" type="datetimeFigureOut">
              <a:rPr lang="ko-KR" altLang="en-US" smtClean="0"/>
              <a:t>2021-10-18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0EDBD-1C2D-4C1E-B459-B60219FAB484}" type="datetimeFigureOut">
              <a:rPr lang="ko-KR" altLang="en-US" smtClean="0"/>
              <a:t>2021-10-18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DD84E-25D4-4983-8AA1-2863C96F08D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earch.naver.com/search.naver?where=nexearch&amp;sm=top_hty&amp;fbm=1&amp;ie=utf8&amp;query=%EB%84%A4%EC%9D%B4%EB%B2%84+%EA%B8%80%EC%9E%90%EC%88%98+%EC%84%B8%EA%B8%B0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kcchomecc1@gmail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3" name="그림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57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3" name="그림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95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3" name="그림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58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251520" y="764704"/>
            <a:ext cx="8640960" cy="0"/>
          </a:xfrm>
          <a:prstGeom prst="line">
            <a:avLst/>
          </a:prstGeom>
          <a:ln w="1270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31E2FA08-6A9C-47AA-B29C-9259F4FE7743}"/>
              </a:ext>
            </a:extLst>
          </p:cNvPr>
          <p:cNvSpPr txBox="1"/>
          <p:nvPr/>
        </p:nvSpPr>
        <p:spPr>
          <a:xfrm>
            <a:off x="251520" y="332656"/>
            <a:ext cx="8640960" cy="369326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defTabSz="914309">
              <a:defRPr/>
            </a:pPr>
            <a:r>
              <a:rPr lang="ko-KR" altLang="en-US" spc="-150" dirty="0" smtClean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제 </a:t>
            </a:r>
            <a:r>
              <a:rPr lang="en-US" altLang="ko-KR" spc="-150" dirty="0" smtClean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  <a:r>
              <a:rPr lang="ko-KR" altLang="en-US" spc="-150" dirty="0" smtClean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회 홈씨씨몰 </a:t>
            </a:r>
            <a:r>
              <a:rPr lang="ko-KR" altLang="en-US" spc="-150" dirty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인테리어 디자인 </a:t>
            </a:r>
            <a:r>
              <a:rPr lang="ko-KR" altLang="en-US" spc="-150" dirty="0" smtClean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공모전</a:t>
            </a:r>
            <a:endParaRPr lang="en-US" altLang="ko-KR" spc="-150" dirty="0">
              <a:ln>
                <a:solidFill>
                  <a:srgbClr val="1F497D">
                    <a:lumMod val="75000"/>
                    <a:alpha val="10000"/>
                  </a:srgbClr>
                </a:solidFill>
              </a:ln>
              <a:solidFill>
                <a:prstClr val="black">
                  <a:lumMod val="85000"/>
                  <a:lumOff val="15000"/>
                </a:prst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pic>
        <p:nvPicPr>
          <p:cNvPr id="7" name="Picture 3" descr="C:\Users\hseo2460\AppData\Local\Temp\BNZ.616675953f5240b5\홈씨씨,KCC글라스 조합형 로고_CTYPE_풀컬러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580" y="361531"/>
            <a:ext cx="2778900" cy="34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표 3">
            <a:extLst>
              <a:ext uri="{FF2B5EF4-FFF2-40B4-BE49-F238E27FC236}">
                <a16:creationId xmlns="" xmlns:a16="http://schemas.microsoft.com/office/drawing/2014/main" id="{C8208166-7C15-4B3F-936F-4DAC8EE4E7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151441"/>
              </p:ext>
            </p:extLst>
          </p:nvPr>
        </p:nvGraphicFramePr>
        <p:xfrm>
          <a:off x="603787" y="1647937"/>
          <a:ext cx="7947992" cy="1828800"/>
        </p:xfrm>
        <a:graphic>
          <a:graphicData uri="http://schemas.openxmlformats.org/drawingml/2006/table">
            <a:tbl>
              <a:tblPr>
                <a:solidFill>
                  <a:srgbClr val="830000"/>
                </a:solidFill>
                <a:tableStyleId>{5C22544A-7EE6-4342-B048-85BDC9FD1C3A}</a:tableStyleId>
              </a:tblPr>
              <a:tblGrid>
                <a:gridCol w="2859849">
                  <a:extLst>
                    <a:ext uri="{9D8B030D-6E8A-4147-A177-3AD203B41FA5}">
                      <a16:colId xmlns="" xmlns:a16="http://schemas.microsoft.com/office/drawing/2014/main" val="2964861344"/>
                    </a:ext>
                  </a:extLst>
                </a:gridCol>
                <a:gridCol w="5088143">
                  <a:extLst>
                    <a:ext uri="{9D8B030D-6E8A-4147-A177-3AD203B41FA5}">
                      <a16:colId xmlns="" xmlns:a16="http://schemas.microsoft.com/office/drawing/2014/main" val="2227039024"/>
                    </a:ext>
                  </a:extLst>
                </a:gridCol>
              </a:tblGrid>
              <a:tr h="266627"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ts val="1477"/>
                        </a:lnSpc>
                        <a:spcBef>
                          <a:spcPts val="369"/>
                        </a:spcBef>
                      </a:pPr>
                      <a:r>
                        <a:rPr lang="ko-KR" altLang="en-US" sz="1292" b="0" kern="1200" dirty="0">
                          <a:ln>
                            <a:solidFill>
                              <a:schemeClr val="tx1">
                                <a:alpha val="10000"/>
                              </a:schemeClr>
                            </a:solidFill>
                          </a:ln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학교명</a:t>
                      </a:r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3935108"/>
                  </a:ext>
                </a:extLst>
              </a:tr>
              <a:tr h="266627"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ts val="1477"/>
                        </a:lnSpc>
                        <a:spcBef>
                          <a:spcPts val="369"/>
                        </a:spcBef>
                      </a:pPr>
                      <a:r>
                        <a:rPr lang="ko-KR" altLang="en-US" sz="1292" b="0" kern="1200" dirty="0">
                          <a:ln>
                            <a:solidFill>
                              <a:schemeClr val="tx1">
                                <a:alpha val="10000"/>
                              </a:schemeClr>
                            </a:solidFill>
                          </a:ln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학과명</a:t>
                      </a:r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34455949"/>
                  </a:ext>
                </a:extLst>
              </a:tr>
              <a:tr h="266627"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ts val="1477"/>
                        </a:lnSpc>
                        <a:spcBef>
                          <a:spcPts val="369"/>
                        </a:spcBef>
                      </a:pPr>
                      <a:r>
                        <a:rPr lang="ko-KR" altLang="en-US" sz="1292" b="0" kern="1200" dirty="0" smtClean="0">
                          <a:ln>
                            <a:solidFill>
                              <a:schemeClr val="tx1">
                                <a:alpha val="10000"/>
                              </a:schemeClr>
                            </a:solidFill>
                          </a:ln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이름</a:t>
                      </a:r>
                      <a:endParaRPr lang="ko-KR" altLang="en-US" sz="1292" b="0" kern="1200" dirty="0">
                        <a:ln>
                          <a:solidFill>
                            <a:schemeClr val="tx1">
                              <a:alpha val="1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87007621"/>
                  </a:ext>
                </a:extLst>
              </a:tr>
              <a:tr h="266627"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ts val="1477"/>
                        </a:lnSpc>
                        <a:spcBef>
                          <a:spcPts val="369"/>
                        </a:spcBef>
                      </a:pPr>
                      <a:r>
                        <a:rPr lang="ko-KR" altLang="en-US" sz="1292" b="0" kern="1200" dirty="0">
                          <a:ln>
                            <a:solidFill>
                              <a:schemeClr val="tx1">
                                <a:alpha val="10000"/>
                              </a:schemeClr>
                            </a:solidFill>
                          </a:ln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학번</a:t>
                      </a:r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27649518"/>
                  </a:ext>
                </a:extLst>
              </a:tr>
              <a:tr h="266627"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ts val="1477"/>
                        </a:lnSpc>
                        <a:spcBef>
                          <a:spcPts val="369"/>
                        </a:spcBef>
                      </a:pPr>
                      <a:r>
                        <a:rPr lang="ko-KR" altLang="en-US" sz="1292" b="0" kern="1200" dirty="0">
                          <a:ln>
                            <a:solidFill>
                              <a:schemeClr val="tx1">
                                <a:alpha val="10000"/>
                              </a:schemeClr>
                            </a:solidFill>
                          </a:ln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휴</a:t>
                      </a:r>
                      <a:r>
                        <a:rPr lang="en-US" altLang="ko-KR" sz="1292" b="0" kern="1200" dirty="0">
                          <a:ln>
                            <a:solidFill>
                              <a:schemeClr val="tx1">
                                <a:alpha val="10000"/>
                              </a:schemeClr>
                            </a:solidFill>
                          </a:ln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/</a:t>
                      </a:r>
                      <a:r>
                        <a:rPr lang="ko-KR" altLang="en-US" sz="1292" b="0" kern="1200" dirty="0">
                          <a:ln>
                            <a:solidFill>
                              <a:schemeClr val="tx1">
                                <a:alpha val="10000"/>
                              </a:schemeClr>
                            </a:solidFill>
                          </a:ln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재학 상태</a:t>
                      </a:r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59584208"/>
                  </a:ext>
                </a:extLst>
              </a:tr>
              <a:tr h="266627"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ts val="1477"/>
                        </a:lnSpc>
                        <a:spcBef>
                          <a:spcPts val="369"/>
                        </a:spcBef>
                      </a:pPr>
                      <a:r>
                        <a:rPr lang="ko-KR" altLang="en-US" sz="1292" b="0" kern="1200" dirty="0">
                          <a:ln>
                            <a:solidFill>
                              <a:schemeClr val="tx1">
                                <a:alpha val="10000"/>
                              </a:schemeClr>
                            </a:solidFill>
                          </a:ln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졸업예정일</a:t>
                      </a:r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4476574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B7090664-EAA5-403D-8CEF-C07112478413}"/>
              </a:ext>
            </a:extLst>
          </p:cNvPr>
          <p:cNvSpPr txBox="1"/>
          <p:nvPr/>
        </p:nvSpPr>
        <p:spPr>
          <a:xfrm>
            <a:off x="583865" y="1292376"/>
            <a:ext cx="3988135" cy="28469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1477"/>
              </a:lnSpc>
              <a:spcBef>
                <a:spcPts val="369"/>
              </a:spcBef>
            </a:pPr>
            <a:r>
              <a:rPr lang="ko-KR" altLang="en-US" sz="1292" b="1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■ 공모전 </a:t>
            </a:r>
            <a:r>
              <a:rPr lang="ko-KR" altLang="en-US" sz="1292" b="1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참여자 정보</a:t>
            </a:r>
            <a:endParaRPr lang="en-US" altLang="ko-KR" sz="1108" b="1" dirty="0">
              <a:ln>
                <a:solidFill>
                  <a:schemeClr val="tx1">
                    <a:alpha val="10000"/>
                  </a:schemeClr>
                </a:solidFill>
              </a:ln>
              <a:solidFill>
                <a:srgbClr val="000000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88D8411-8C5B-48C6-802C-3DF302D2C12F}"/>
              </a:ext>
            </a:extLst>
          </p:cNvPr>
          <p:cNvSpPr txBox="1"/>
          <p:nvPr/>
        </p:nvSpPr>
        <p:spPr>
          <a:xfrm>
            <a:off x="651623" y="3626069"/>
            <a:ext cx="3416321" cy="528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477"/>
              </a:lnSpc>
              <a:spcBef>
                <a:spcPts val="369"/>
              </a:spcBef>
            </a:pPr>
            <a:r>
              <a:rPr lang="en-US" altLang="ko-KR" sz="1292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*</a:t>
            </a:r>
            <a:r>
              <a:rPr lang="ko-KR" altLang="en-US" sz="1292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모든 항목을 기입해주셔야 합니다</a:t>
            </a:r>
            <a:r>
              <a:rPr lang="en-US" altLang="ko-KR" sz="1292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</a:t>
            </a:r>
          </a:p>
          <a:p>
            <a:pPr>
              <a:lnSpc>
                <a:spcPts val="1477"/>
              </a:lnSpc>
              <a:spcBef>
                <a:spcPts val="369"/>
              </a:spcBef>
            </a:pPr>
            <a:r>
              <a:rPr lang="en-US" altLang="ko-KR" sz="1292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*</a:t>
            </a:r>
            <a:r>
              <a:rPr lang="ko-KR" altLang="en-US" sz="1292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공란이 있는 경우</a:t>
            </a:r>
            <a:r>
              <a:rPr lang="en-US" altLang="ko-KR" sz="1292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92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참여로 인정되지 않습니다</a:t>
            </a:r>
            <a:r>
              <a:rPr lang="en-US" altLang="ko-KR" sz="1292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</a:t>
            </a:r>
            <a:endParaRPr lang="ko-KR" altLang="en-US" sz="1292" dirty="0">
              <a:ln>
                <a:solidFill>
                  <a:schemeClr val="tx1">
                    <a:alpha val="10000"/>
                  </a:schemeClr>
                </a:solidFill>
              </a:ln>
              <a:solidFill>
                <a:srgbClr val="000000"/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280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251520" y="764704"/>
            <a:ext cx="8640960" cy="0"/>
          </a:xfrm>
          <a:prstGeom prst="line">
            <a:avLst/>
          </a:prstGeom>
          <a:ln w="1270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31E2FA08-6A9C-47AA-B29C-9259F4FE7743}"/>
              </a:ext>
            </a:extLst>
          </p:cNvPr>
          <p:cNvSpPr txBox="1"/>
          <p:nvPr/>
        </p:nvSpPr>
        <p:spPr>
          <a:xfrm>
            <a:off x="251520" y="332656"/>
            <a:ext cx="8640960" cy="369326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defTabSz="914309">
              <a:defRPr/>
            </a:pPr>
            <a:r>
              <a:rPr lang="ko-KR" altLang="en-US" spc="-150" dirty="0" smtClean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제 </a:t>
            </a:r>
            <a:r>
              <a:rPr lang="en-US" altLang="ko-KR" spc="-150" dirty="0" smtClean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  <a:r>
              <a:rPr lang="ko-KR" altLang="en-US" spc="-150" dirty="0" smtClean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회 홈씨씨몰 </a:t>
            </a:r>
            <a:r>
              <a:rPr lang="ko-KR" altLang="en-US" spc="-150" dirty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인테리어 디자인 </a:t>
            </a:r>
            <a:r>
              <a:rPr lang="ko-KR" altLang="en-US" spc="-150" dirty="0" smtClean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공모전</a:t>
            </a:r>
            <a:endParaRPr lang="en-US" altLang="ko-KR" spc="-150" dirty="0">
              <a:ln>
                <a:solidFill>
                  <a:srgbClr val="1F497D">
                    <a:lumMod val="75000"/>
                    <a:alpha val="10000"/>
                  </a:srgbClr>
                </a:solidFill>
              </a:ln>
              <a:solidFill>
                <a:prstClr val="black">
                  <a:lumMod val="85000"/>
                  <a:lumOff val="15000"/>
                </a:prst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pic>
        <p:nvPicPr>
          <p:cNvPr id="7" name="Picture 3" descr="C:\Users\hseo2460\AppData\Local\Temp\BNZ.616675953f5240b5\홈씨씨,KCC글라스 조합형 로고_CTYPE_풀컬러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580" y="361531"/>
            <a:ext cx="2778900" cy="34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표 3">
            <a:extLst>
              <a:ext uri="{FF2B5EF4-FFF2-40B4-BE49-F238E27FC236}">
                <a16:creationId xmlns="" xmlns:a16="http://schemas.microsoft.com/office/drawing/2014/main" id="{C8208166-7C15-4B3F-936F-4DAC8EE4E7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671999"/>
              </p:ext>
            </p:extLst>
          </p:nvPr>
        </p:nvGraphicFramePr>
        <p:xfrm>
          <a:off x="603787" y="1647937"/>
          <a:ext cx="7947992" cy="4301343"/>
        </p:xfrm>
        <a:graphic>
          <a:graphicData uri="http://schemas.openxmlformats.org/drawingml/2006/table">
            <a:tbl>
              <a:tblPr>
                <a:solidFill>
                  <a:srgbClr val="830000"/>
                </a:solidFill>
                <a:tableStyleId>{5C22544A-7EE6-4342-B048-85BDC9FD1C3A}</a:tableStyleId>
              </a:tblPr>
              <a:tblGrid>
                <a:gridCol w="2859849">
                  <a:extLst>
                    <a:ext uri="{9D8B030D-6E8A-4147-A177-3AD203B41FA5}">
                      <a16:colId xmlns="" xmlns:a16="http://schemas.microsoft.com/office/drawing/2014/main" val="2964861344"/>
                    </a:ext>
                  </a:extLst>
                </a:gridCol>
                <a:gridCol w="5088143">
                  <a:extLst>
                    <a:ext uri="{9D8B030D-6E8A-4147-A177-3AD203B41FA5}">
                      <a16:colId xmlns="" xmlns:a16="http://schemas.microsoft.com/office/drawing/2014/main" val="2227039024"/>
                    </a:ext>
                  </a:extLst>
                </a:gridCol>
              </a:tblGrid>
              <a:tr h="268895"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ts val="1477"/>
                        </a:lnSpc>
                        <a:spcBef>
                          <a:spcPts val="369"/>
                        </a:spcBef>
                      </a:pPr>
                      <a:r>
                        <a:rPr lang="ko-KR" altLang="en-US" sz="1292" b="0" kern="1200" dirty="0" smtClean="0">
                          <a:ln>
                            <a:solidFill>
                              <a:schemeClr val="tx1">
                                <a:alpha val="10000"/>
                              </a:schemeClr>
                            </a:solidFill>
                          </a:ln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작품명</a:t>
                      </a:r>
                      <a:endParaRPr lang="ko-KR" altLang="en-US" sz="1292" b="0" kern="1200" dirty="0">
                        <a:ln>
                          <a:solidFill>
                            <a:schemeClr val="tx1">
                              <a:alpha val="1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3935108"/>
                  </a:ext>
                </a:extLst>
              </a:tr>
              <a:tr h="309387"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ts val="1477"/>
                        </a:lnSpc>
                        <a:spcBef>
                          <a:spcPts val="369"/>
                        </a:spcBef>
                      </a:pPr>
                      <a:r>
                        <a:rPr lang="ko-KR" altLang="en-US" sz="1292" b="0" kern="1200" dirty="0" smtClean="0">
                          <a:ln>
                            <a:solidFill>
                              <a:schemeClr val="tx1">
                                <a:alpha val="10000"/>
                              </a:schemeClr>
                            </a:solidFill>
                          </a:ln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선정 주제</a:t>
                      </a:r>
                      <a:endParaRPr lang="ko-KR" altLang="en-US" sz="1292" b="0" kern="1200" dirty="0">
                        <a:ln>
                          <a:solidFill>
                            <a:schemeClr val="tx1">
                              <a:alpha val="1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34455949"/>
                  </a:ext>
                </a:extLst>
              </a:tr>
              <a:tr h="182948"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ts val="1477"/>
                        </a:lnSpc>
                        <a:spcBef>
                          <a:spcPts val="369"/>
                        </a:spcBef>
                      </a:pPr>
                      <a:r>
                        <a:rPr lang="ko-KR" altLang="en-US" sz="1292" b="0" kern="1200" dirty="0" smtClean="0">
                          <a:ln>
                            <a:solidFill>
                              <a:schemeClr val="tx1">
                                <a:alpha val="10000"/>
                              </a:schemeClr>
                            </a:solidFill>
                          </a:ln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선정 공간</a:t>
                      </a:r>
                      <a:r>
                        <a:rPr lang="en-US" altLang="ko-KR" sz="1292" b="0" kern="1200" dirty="0" smtClean="0">
                          <a:ln>
                            <a:solidFill>
                              <a:schemeClr val="tx1">
                                <a:alpha val="10000"/>
                              </a:schemeClr>
                            </a:solidFill>
                          </a:ln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/</a:t>
                      </a:r>
                      <a:r>
                        <a:rPr lang="ko-KR" altLang="en-US" sz="1292" b="0" kern="1200" dirty="0" smtClean="0">
                          <a:ln>
                            <a:solidFill>
                              <a:schemeClr val="tx1">
                                <a:alpha val="10000"/>
                              </a:schemeClr>
                            </a:solidFill>
                          </a:ln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상품</a:t>
                      </a:r>
                      <a:endParaRPr lang="ko-KR" altLang="en-US" sz="1292" b="0" kern="1200" dirty="0">
                        <a:ln>
                          <a:solidFill>
                            <a:schemeClr val="tx1">
                              <a:alpha val="1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87007621"/>
                  </a:ext>
                </a:extLst>
              </a:tr>
              <a:tr h="3382356">
                <a:tc>
                  <a:txBody>
                    <a:bodyPr/>
                    <a:lstStyle/>
                    <a:p>
                      <a:pPr marL="0" algn="ctr" defTabSz="914400" rtl="0" eaLnBrk="1" latinLnBrk="1" hangingPunct="1">
                        <a:lnSpc>
                          <a:spcPts val="1477"/>
                        </a:lnSpc>
                        <a:spcBef>
                          <a:spcPts val="369"/>
                        </a:spcBef>
                      </a:pPr>
                      <a:r>
                        <a:rPr lang="ko-KR" altLang="en-US" sz="1292" b="0" kern="1200" dirty="0" smtClean="0">
                          <a:ln>
                            <a:solidFill>
                              <a:schemeClr val="tx1">
                                <a:alpha val="10000"/>
                              </a:schemeClr>
                            </a:solidFill>
                          </a:ln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작품 설명</a:t>
                      </a:r>
                      <a:endParaRPr lang="en-US" altLang="ko-KR" sz="1292" b="0" kern="1200" dirty="0" smtClean="0">
                        <a:ln>
                          <a:solidFill>
                            <a:schemeClr val="tx1">
                              <a:alpha val="1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  <a:p>
                      <a:pPr marL="0" algn="ctr" defTabSz="914400" rtl="0" eaLnBrk="1" latinLnBrk="1" hangingPunct="1">
                        <a:lnSpc>
                          <a:spcPts val="1477"/>
                        </a:lnSpc>
                        <a:spcBef>
                          <a:spcPts val="369"/>
                        </a:spcBef>
                      </a:pPr>
                      <a:r>
                        <a:rPr lang="en-US" altLang="ko-KR" sz="1292" b="0" kern="1200" dirty="0" smtClean="0">
                          <a:ln>
                            <a:solidFill>
                              <a:schemeClr val="tx1">
                                <a:alpha val="10000"/>
                              </a:schemeClr>
                            </a:solidFill>
                          </a:ln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(500</a:t>
                      </a:r>
                      <a:r>
                        <a:rPr lang="ko-KR" altLang="en-US" sz="1292" b="0" kern="1200" dirty="0" smtClean="0">
                          <a:ln>
                            <a:solidFill>
                              <a:schemeClr val="tx1">
                                <a:alpha val="10000"/>
                              </a:schemeClr>
                            </a:solidFill>
                          </a:ln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자 이상</a:t>
                      </a:r>
                      <a:r>
                        <a:rPr lang="en-US" altLang="ko-KR" sz="1292" b="0" kern="1200" dirty="0" smtClean="0">
                          <a:ln>
                            <a:solidFill>
                              <a:schemeClr val="tx1">
                                <a:alpha val="10000"/>
                              </a:schemeClr>
                            </a:solidFill>
                          </a:ln>
                          <a:solidFill>
                            <a:srgbClr val="000000"/>
                          </a:solidFill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)</a:t>
                      </a:r>
                      <a:endParaRPr lang="ko-KR" altLang="en-US" sz="1292" b="0" kern="1200" dirty="0">
                        <a:ln>
                          <a:solidFill>
                            <a:schemeClr val="tx1">
                              <a:alpha val="10000"/>
                            </a:schemeClr>
                          </a:solidFill>
                        </a:ln>
                        <a:solidFill>
                          <a:srgbClr val="000000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anchor="ctr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tx1"/>
                        </a:solidFill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27649518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B7090664-EAA5-403D-8CEF-C07112478413}"/>
              </a:ext>
            </a:extLst>
          </p:cNvPr>
          <p:cNvSpPr txBox="1"/>
          <p:nvPr/>
        </p:nvSpPr>
        <p:spPr>
          <a:xfrm>
            <a:off x="583865" y="1292376"/>
            <a:ext cx="3988135" cy="28469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1477"/>
              </a:lnSpc>
              <a:spcBef>
                <a:spcPts val="369"/>
              </a:spcBef>
            </a:pPr>
            <a:r>
              <a:rPr lang="ko-KR" altLang="en-US" sz="1292" b="1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■ 작품 </a:t>
            </a:r>
            <a:r>
              <a:rPr lang="ko-KR" altLang="en-US" sz="1292" b="1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설명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488D8411-8C5B-48C6-802C-3DF302D2C12F}"/>
              </a:ext>
            </a:extLst>
          </p:cNvPr>
          <p:cNvSpPr txBox="1"/>
          <p:nvPr/>
        </p:nvSpPr>
        <p:spPr>
          <a:xfrm>
            <a:off x="651623" y="6203373"/>
            <a:ext cx="5029972" cy="2911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92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*</a:t>
            </a:r>
            <a:r>
              <a:rPr lang="ko-KR" altLang="en-US" sz="1292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작품 </a:t>
            </a:r>
            <a:r>
              <a:rPr lang="ko-KR" altLang="en-US" sz="1292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설명 띄어쓰기 포함 </a:t>
            </a:r>
            <a:r>
              <a:rPr lang="en-US" altLang="ko-KR" sz="1292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500</a:t>
            </a:r>
            <a:r>
              <a:rPr lang="ko-KR" altLang="en-US" sz="1292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자 이상 </a:t>
            </a:r>
            <a:r>
              <a:rPr lang="en-US" altLang="ko-KR" sz="1292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292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  <a:hlinkClick r:id="rId3"/>
              </a:rPr>
              <a:t>네이버 글자 수 계산기 이동</a:t>
            </a:r>
            <a:r>
              <a:rPr lang="en-US" altLang="ko-KR" sz="1292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)</a:t>
            </a:r>
            <a:endParaRPr lang="ko-KR" altLang="en-US" sz="1292" dirty="0">
              <a:ln>
                <a:solidFill>
                  <a:schemeClr val="tx1">
                    <a:alpha val="10000"/>
                  </a:schemeClr>
                </a:solidFill>
              </a:ln>
              <a:solidFill>
                <a:srgbClr val="000000"/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950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251520" y="764704"/>
            <a:ext cx="8640960" cy="0"/>
          </a:xfrm>
          <a:prstGeom prst="line">
            <a:avLst/>
          </a:prstGeom>
          <a:ln w="1270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31E2FA08-6A9C-47AA-B29C-9259F4FE7743}"/>
              </a:ext>
            </a:extLst>
          </p:cNvPr>
          <p:cNvSpPr txBox="1"/>
          <p:nvPr/>
        </p:nvSpPr>
        <p:spPr>
          <a:xfrm>
            <a:off x="251520" y="332656"/>
            <a:ext cx="8640960" cy="369326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defTabSz="914309">
              <a:defRPr/>
            </a:pPr>
            <a:r>
              <a:rPr lang="ko-KR" altLang="en-US" spc="-150" dirty="0" smtClean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제 </a:t>
            </a:r>
            <a:r>
              <a:rPr lang="en-US" altLang="ko-KR" spc="-150" dirty="0" smtClean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  <a:r>
              <a:rPr lang="ko-KR" altLang="en-US" spc="-150" dirty="0" smtClean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회 홈씨씨몰 </a:t>
            </a:r>
            <a:r>
              <a:rPr lang="ko-KR" altLang="en-US" spc="-150" dirty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인테리어 디자인 </a:t>
            </a:r>
            <a:r>
              <a:rPr lang="ko-KR" altLang="en-US" spc="-150" dirty="0" smtClean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공모전</a:t>
            </a:r>
            <a:endParaRPr lang="en-US" altLang="ko-KR" spc="-150" dirty="0">
              <a:ln>
                <a:solidFill>
                  <a:srgbClr val="1F497D">
                    <a:lumMod val="75000"/>
                    <a:alpha val="10000"/>
                  </a:srgbClr>
                </a:solidFill>
              </a:ln>
              <a:solidFill>
                <a:prstClr val="black">
                  <a:lumMod val="85000"/>
                  <a:lumOff val="15000"/>
                </a:prst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pic>
        <p:nvPicPr>
          <p:cNvPr id="7" name="Picture 3" descr="C:\Users\hseo2460\AppData\Local\Temp\BNZ.616675953f5240b5\홈씨씨,KCC글라스 조합형 로고_CTYPE_풀컬러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580" y="361531"/>
            <a:ext cx="2778900" cy="34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B7090664-EAA5-403D-8CEF-C07112478413}"/>
              </a:ext>
            </a:extLst>
          </p:cNvPr>
          <p:cNvSpPr txBox="1"/>
          <p:nvPr/>
        </p:nvSpPr>
        <p:spPr>
          <a:xfrm>
            <a:off x="583865" y="1292376"/>
            <a:ext cx="3988135" cy="28469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1477"/>
              </a:lnSpc>
              <a:spcBef>
                <a:spcPts val="369"/>
              </a:spcBef>
            </a:pPr>
            <a:r>
              <a:rPr lang="ko-KR" altLang="en-US" sz="1292" b="1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■ 작품 이미지 </a:t>
            </a:r>
            <a:r>
              <a:rPr lang="en-US" altLang="ko-KR" sz="1292" b="1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292" b="1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필요시 페이지 추가</a:t>
            </a:r>
            <a:r>
              <a:rPr lang="en-US" altLang="ko-KR" sz="1292" b="1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4194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251520" y="764704"/>
            <a:ext cx="8640960" cy="0"/>
          </a:xfrm>
          <a:prstGeom prst="line">
            <a:avLst/>
          </a:prstGeom>
          <a:ln w="1270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31E2FA08-6A9C-47AA-B29C-9259F4FE7743}"/>
              </a:ext>
            </a:extLst>
          </p:cNvPr>
          <p:cNvSpPr txBox="1"/>
          <p:nvPr/>
        </p:nvSpPr>
        <p:spPr>
          <a:xfrm>
            <a:off x="251520" y="332656"/>
            <a:ext cx="8640960" cy="369326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defTabSz="914309">
              <a:defRPr/>
            </a:pPr>
            <a:r>
              <a:rPr lang="ko-KR" altLang="en-US" spc="-150" dirty="0" smtClean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제 </a:t>
            </a:r>
            <a:r>
              <a:rPr lang="en-US" altLang="ko-KR" spc="-150" dirty="0" smtClean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  <a:r>
              <a:rPr lang="ko-KR" altLang="en-US" spc="-150" dirty="0" smtClean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회 홈씨씨몰 </a:t>
            </a:r>
            <a:r>
              <a:rPr lang="ko-KR" altLang="en-US" spc="-150" dirty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인테리어 디자인 </a:t>
            </a:r>
            <a:r>
              <a:rPr lang="ko-KR" altLang="en-US" spc="-150" dirty="0" smtClean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공모전</a:t>
            </a:r>
            <a:endParaRPr lang="en-US" altLang="ko-KR" spc="-150" dirty="0">
              <a:ln>
                <a:solidFill>
                  <a:srgbClr val="1F497D">
                    <a:lumMod val="75000"/>
                    <a:alpha val="10000"/>
                  </a:srgbClr>
                </a:solidFill>
              </a:ln>
              <a:solidFill>
                <a:prstClr val="black">
                  <a:lumMod val="85000"/>
                  <a:lumOff val="15000"/>
                </a:prst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pic>
        <p:nvPicPr>
          <p:cNvPr id="7" name="Picture 3" descr="C:\Users\hseo2460\AppData\Local\Temp\BNZ.616675953f5240b5\홈씨씨,KCC글라스 조합형 로고_CTYPE_풀컬러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580" y="361531"/>
            <a:ext cx="2778900" cy="34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B7090664-EAA5-403D-8CEF-C07112478413}"/>
              </a:ext>
            </a:extLst>
          </p:cNvPr>
          <p:cNvSpPr txBox="1"/>
          <p:nvPr/>
        </p:nvSpPr>
        <p:spPr>
          <a:xfrm>
            <a:off x="583865" y="1292376"/>
            <a:ext cx="7948575" cy="52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1477"/>
              </a:lnSpc>
              <a:spcBef>
                <a:spcPts val="369"/>
              </a:spcBef>
            </a:pPr>
            <a:r>
              <a:rPr lang="ko-KR" altLang="en-US" sz="1292" b="1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■ </a:t>
            </a:r>
            <a:r>
              <a:rPr lang="ko-KR" altLang="en-US" sz="1292" b="1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안내사항</a:t>
            </a:r>
            <a:endParaRPr lang="en-US" altLang="ko-KR" sz="1292" b="1" dirty="0" smtClean="0">
              <a:ln>
                <a:solidFill>
                  <a:schemeClr val="tx1">
                    <a:alpha val="10000"/>
                  </a:schemeClr>
                </a:solidFill>
              </a:ln>
              <a:solidFill>
                <a:srgbClr val="000000"/>
              </a:solidFill>
              <a:latin typeface="나눔고딕" pitchFamily="50" charset="-127"/>
              <a:ea typeface="나눔고딕" pitchFamily="50" charset="-127"/>
            </a:endParaRPr>
          </a:p>
          <a:p>
            <a:pPr>
              <a:lnSpc>
                <a:spcPts val="1477"/>
              </a:lnSpc>
              <a:spcBef>
                <a:spcPts val="369"/>
              </a:spcBef>
            </a:pPr>
            <a:r>
              <a:rPr lang="en-US" altLang="ko-KR" sz="1000" b="1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000" b="1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필독 후 아래 서명란에 서명 요청드립니다</a:t>
            </a:r>
            <a:r>
              <a:rPr lang="en-US" altLang="ko-KR" sz="1000" b="1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1000" b="1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미 서명 시 수상작 선정 대상에서 제외됩니다</a:t>
            </a:r>
            <a:r>
              <a:rPr lang="en-US" altLang="ko-KR" sz="1000" b="1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.)</a:t>
            </a:r>
            <a:endParaRPr lang="en-US" altLang="ko-KR" sz="1000" b="1" dirty="0">
              <a:ln>
                <a:solidFill>
                  <a:schemeClr val="tx1">
                    <a:alpha val="10000"/>
                  </a:schemeClr>
                </a:solidFill>
              </a:ln>
              <a:solidFill>
                <a:srgbClr val="000000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B7090664-EAA5-403D-8CEF-C07112478413}"/>
              </a:ext>
            </a:extLst>
          </p:cNvPr>
          <p:cNvSpPr txBox="1"/>
          <p:nvPr/>
        </p:nvSpPr>
        <p:spPr>
          <a:xfrm>
            <a:off x="799889" y="2225814"/>
            <a:ext cx="7516527" cy="281102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71450" indent="-171450">
              <a:lnSpc>
                <a:spcPts val="1477"/>
              </a:lnSpc>
              <a:spcBef>
                <a:spcPts val="369"/>
              </a:spcBef>
              <a:buFont typeface="Arial" pitchFamily="34" charset="0"/>
              <a:buChar char="•"/>
            </a:pPr>
            <a:r>
              <a:rPr lang="ko-KR" altLang="en-US" sz="12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제출된 응모작은 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수정 및 취소가 불가하며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모든 </a:t>
            </a:r>
            <a:r>
              <a:rPr lang="ko-KR" altLang="en-US" sz="12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응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모</a:t>
            </a:r>
            <a:r>
              <a:rPr lang="ko-KR" altLang="en-US" sz="12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작과 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서류는 일체 반환하지 않습니다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endParaRPr lang="en-US" altLang="ko-KR" sz="1200" dirty="0" smtClean="0">
              <a:ln>
                <a:solidFill>
                  <a:schemeClr val="tx1">
                    <a:alpha val="10000"/>
                  </a:schemeClr>
                </a:solidFill>
              </a:ln>
              <a:solidFill>
                <a:srgbClr val="000000"/>
              </a:solidFill>
              <a:latin typeface="나눔고딕" pitchFamily="50" charset="-127"/>
              <a:ea typeface="나눔고딕" pitchFamily="50" charset="-127"/>
            </a:endParaRPr>
          </a:p>
          <a:p>
            <a:pPr marL="171450" indent="-171450">
              <a:lnSpc>
                <a:spcPts val="1477"/>
              </a:lnSpc>
              <a:spcBef>
                <a:spcPts val="369"/>
              </a:spcBef>
              <a:buFont typeface="Arial" pitchFamily="34" charset="0"/>
              <a:buChar char="•"/>
            </a:pPr>
            <a:r>
              <a:rPr lang="ko-KR" altLang="en-US" sz="12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개인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/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팀으로 참여 가능하며 다수 작품은 응모 가능하나 중복 수상하지 않습니다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.(1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인 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1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수상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) </a:t>
            </a:r>
          </a:p>
          <a:p>
            <a:pPr marL="171450" indent="-171450">
              <a:lnSpc>
                <a:spcPts val="1477"/>
              </a:lnSpc>
              <a:spcBef>
                <a:spcPts val="369"/>
              </a:spcBef>
              <a:buFont typeface="Arial" pitchFamily="34" charset="0"/>
              <a:buChar char="•"/>
            </a:pPr>
            <a:r>
              <a:rPr lang="ko-KR" altLang="en-US" sz="12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응모작은 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기존에 출품되지 않은 신작이어야 하며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특허법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/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실용신안법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/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디자인보호법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/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상표법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/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저작권법 등 관련 법률을 준수한 순수한 창작물인 것을 전제로 합니다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분쟁 발생 시 책임은 참여자에게 있습니다 </a:t>
            </a:r>
          </a:p>
          <a:p>
            <a:pPr marL="171450" indent="-171450">
              <a:lnSpc>
                <a:spcPts val="1477"/>
              </a:lnSpc>
              <a:spcBef>
                <a:spcPts val="369"/>
              </a:spcBef>
              <a:buFont typeface="Arial" pitchFamily="34" charset="0"/>
              <a:buChar char="•"/>
            </a:pPr>
            <a:r>
              <a:rPr lang="ko-KR" altLang="en-US" sz="12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수상작으로 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선정된 후라도 타공모전 수상작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상업적 목적으로 사용된 작품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타인의 저작물 명의도용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작품 표절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/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모방 등이 밝혀지게 된 경우 수상 취소와 시상내역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상장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시상금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)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이 환수됩니다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 </a:t>
            </a:r>
          </a:p>
          <a:p>
            <a:pPr marL="171450" indent="-171450">
              <a:lnSpc>
                <a:spcPts val="1477"/>
              </a:lnSpc>
              <a:spcBef>
                <a:spcPts val="369"/>
              </a:spcBef>
              <a:buFont typeface="Arial" pitchFamily="34" charset="0"/>
              <a:buChar char="•"/>
            </a:pPr>
            <a:r>
              <a:rPr lang="ko-KR" altLang="en-US" sz="12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공모전 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접수 시 기입한 개인정보는 정보 수집에 동의한 것으로 간주되며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공모전 시상 목적으로만 사용됩니다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 </a:t>
            </a:r>
          </a:p>
          <a:p>
            <a:pPr marL="171450" indent="-171450">
              <a:lnSpc>
                <a:spcPts val="1477"/>
              </a:lnSpc>
              <a:spcBef>
                <a:spcPts val="369"/>
              </a:spcBef>
              <a:buFont typeface="Arial" pitchFamily="34" charset="0"/>
              <a:buChar char="•"/>
            </a:pPr>
            <a:r>
              <a:rPr lang="ko-KR" altLang="en-US" sz="12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참여작에 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허위 사실 기재 혹은 미제출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개인정보 오기재의 경우 선정 대상에서 제외될 수 있습니다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 </a:t>
            </a:r>
          </a:p>
          <a:p>
            <a:pPr marL="171450" indent="-171450">
              <a:lnSpc>
                <a:spcPts val="1477"/>
              </a:lnSpc>
              <a:spcBef>
                <a:spcPts val="369"/>
              </a:spcBef>
              <a:buFont typeface="Arial" pitchFamily="34" charset="0"/>
              <a:buChar char="•"/>
            </a:pPr>
            <a:r>
              <a:rPr lang="ko-KR" altLang="en-US" sz="12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참여작이 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출품 기준에 부합하지 않거나 작품의 퀄리티가 현저히 낮을 시 심사에서 제외될 수 있으며 시상내역이 축소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변경될 수 있습니다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 </a:t>
            </a:r>
          </a:p>
          <a:p>
            <a:pPr marL="171450" indent="-171450">
              <a:lnSpc>
                <a:spcPts val="1477"/>
              </a:lnSpc>
              <a:spcBef>
                <a:spcPts val="369"/>
              </a:spcBef>
              <a:buFont typeface="Arial" pitchFamily="34" charset="0"/>
              <a:buChar char="•"/>
            </a:pPr>
            <a:r>
              <a:rPr lang="ko-KR" altLang="en-US" sz="12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응모작의 저작권 및 사용권은 </a:t>
            </a:r>
            <a:r>
              <a:rPr lang="en-US" altLang="ko-KR" sz="12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KCC</a:t>
            </a:r>
            <a:r>
              <a:rPr lang="ko-KR" altLang="en-US" sz="12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글라스에게 귀속되며</a:t>
            </a:r>
            <a:r>
              <a:rPr lang="en-US" altLang="ko-KR" sz="12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,</a:t>
            </a:r>
            <a:r>
              <a:rPr lang="ko-KR" altLang="en-US" sz="12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필요 시 </a:t>
            </a:r>
            <a:r>
              <a:rPr lang="ko-KR" altLang="en-US" sz="12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응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모</a:t>
            </a:r>
            <a:r>
              <a:rPr lang="ko-KR" altLang="en-US" sz="12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작을 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수정 및 가공하는 것이 허용됩니다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 </a:t>
            </a:r>
          </a:p>
          <a:p>
            <a:pPr marL="171450" indent="-171450">
              <a:lnSpc>
                <a:spcPts val="1477"/>
              </a:lnSpc>
              <a:spcBef>
                <a:spcPts val="369"/>
              </a:spcBef>
              <a:buFont typeface="Arial" pitchFamily="34" charset="0"/>
              <a:buChar char="•"/>
            </a:pPr>
            <a:r>
              <a:rPr lang="ko-KR" altLang="en-US" sz="12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수상금은 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제세공과금 제외 후 지급되며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제세공과금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(4.4%)</a:t>
            </a:r>
            <a:r>
              <a:rPr lang="ko-KR" altLang="en-US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은 수상자 본인 부담입니다</a:t>
            </a:r>
            <a:r>
              <a:rPr lang="en-US" altLang="ko-KR" sz="12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7090664-EAA5-403D-8CEF-C07112478413}"/>
              </a:ext>
            </a:extLst>
          </p:cNvPr>
          <p:cNvSpPr txBox="1"/>
          <p:nvPr/>
        </p:nvSpPr>
        <p:spPr>
          <a:xfrm>
            <a:off x="3065111" y="6021288"/>
            <a:ext cx="5802108" cy="28469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1477"/>
              </a:lnSpc>
              <a:spcBef>
                <a:spcPts val="369"/>
              </a:spcBef>
            </a:pPr>
            <a:r>
              <a:rPr lang="ko-KR" altLang="en-US" sz="1292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위 내용을 확인하였습니다</a:t>
            </a:r>
            <a:r>
              <a:rPr lang="en-US" altLang="ko-KR" sz="1292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                     </a:t>
            </a:r>
            <a:r>
              <a:rPr lang="ko-KR" altLang="en-US" sz="1292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참여자 </a:t>
            </a:r>
            <a:r>
              <a:rPr lang="en-US" altLang="ko-KR" sz="1292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: </a:t>
            </a:r>
            <a:r>
              <a:rPr lang="en-US" altLang="ko-KR" sz="1292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                                   (</a:t>
            </a:r>
            <a:r>
              <a:rPr lang="ko-KR" altLang="en-US" sz="1292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인</a:t>
            </a:r>
            <a:r>
              <a:rPr lang="en-US" altLang="ko-KR" sz="1292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5073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/>
          <p:cNvCxnSpPr/>
          <p:nvPr/>
        </p:nvCxnSpPr>
        <p:spPr>
          <a:xfrm>
            <a:off x="251520" y="764704"/>
            <a:ext cx="8640960" cy="0"/>
          </a:xfrm>
          <a:prstGeom prst="line">
            <a:avLst/>
          </a:prstGeom>
          <a:ln w="12700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31E2FA08-6A9C-47AA-B29C-9259F4FE7743}"/>
              </a:ext>
            </a:extLst>
          </p:cNvPr>
          <p:cNvSpPr txBox="1"/>
          <p:nvPr/>
        </p:nvSpPr>
        <p:spPr>
          <a:xfrm>
            <a:off x="251520" y="332656"/>
            <a:ext cx="8640960" cy="369326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defTabSz="914309">
              <a:defRPr/>
            </a:pPr>
            <a:r>
              <a:rPr lang="ko-KR" altLang="en-US" spc="-150" dirty="0" smtClean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제 </a:t>
            </a:r>
            <a:r>
              <a:rPr lang="en-US" altLang="ko-KR" spc="-150" dirty="0" smtClean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1</a:t>
            </a:r>
            <a:r>
              <a:rPr lang="ko-KR" altLang="en-US" spc="-150" dirty="0" smtClean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회 홈씨씨몰 </a:t>
            </a:r>
            <a:r>
              <a:rPr lang="ko-KR" altLang="en-US" spc="-150" dirty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인테리어 디자인 </a:t>
            </a:r>
            <a:r>
              <a:rPr lang="ko-KR" altLang="en-US" spc="-150" dirty="0" smtClean="0">
                <a:ln>
                  <a:solidFill>
                    <a:srgbClr val="1F497D">
                      <a:lumMod val="75000"/>
                      <a:alpha val="10000"/>
                    </a:srgb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공모전</a:t>
            </a:r>
            <a:endParaRPr lang="en-US" altLang="ko-KR" spc="-150" dirty="0">
              <a:ln>
                <a:solidFill>
                  <a:srgbClr val="1F497D">
                    <a:lumMod val="75000"/>
                    <a:alpha val="10000"/>
                  </a:srgbClr>
                </a:solidFill>
              </a:ln>
              <a:solidFill>
                <a:prstClr val="black">
                  <a:lumMod val="85000"/>
                  <a:lumOff val="15000"/>
                </a:prst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pic>
        <p:nvPicPr>
          <p:cNvPr id="7" name="Picture 3" descr="C:\Users\hseo2460\AppData\Local\Temp\BNZ.616675953f5240b5\홈씨씨,KCC글라스 조합형 로고_CTYPE_풀컬러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580" y="361531"/>
            <a:ext cx="2778900" cy="34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B7090664-EAA5-403D-8CEF-C07112478413}"/>
              </a:ext>
            </a:extLst>
          </p:cNvPr>
          <p:cNvSpPr txBox="1"/>
          <p:nvPr/>
        </p:nvSpPr>
        <p:spPr>
          <a:xfrm>
            <a:off x="971600" y="2237672"/>
            <a:ext cx="7948575" cy="7207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1477"/>
              </a:lnSpc>
              <a:spcBef>
                <a:spcPts val="369"/>
              </a:spcBef>
            </a:pPr>
            <a:r>
              <a:rPr lang="en-US" altLang="ko-KR" sz="1292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1.</a:t>
            </a:r>
            <a:r>
              <a:rPr lang="ko-KR" altLang="en-US" sz="1292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 파일을 </a:t>
            </a:r>
            <a:r>
              <a:rPr lang="en-US" altLang="ko-KR" sz="1292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  <a:hlinkClick r:id="rId3"/>
              </a:rPr>
              <a:t>kcchomecc1@gmail.com</a:t>
            </a:r>
            <a:r>
              <a:rPr lang="en-US" altLang="ko-KR" sz="1292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292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으로 제출해주세요</a:t>
            </a:r>
            <a:r>
              <a:rPr lang="en-US" altLang="ko-KR" sz="1292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</a:t>
            </a:r>
          </a:p>
          <a:p>
            <a:pPr>
              <a:lnSpc>
                <a:spcPts val="1477"/>
              </a:lnSpc>
              <a:spcBef>
                <a:spcPts val="369"/>
              </a:spcBef>
            </a:pPr>
            <a:r>
              <a:rPr lang="en-US" altLang="ko-KR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* </a:t>
            </a:r>
            <a:r>
              <a:rPr lang="ko-KR" altLang="en-US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파일명 </a:t>
            </a:r>
            <a:r>
              <a:rPr lang="ko-KR" altLang="en-US" sz="10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형식</a:t>
            </a:r>
            <a:r>
              <a:rPr lang="en-US" altLang="ko-KR" sz="10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: </a:t>
            </a:r>
            <a:r>
              <a:rPr lang="ko-KR" altLang="en-US" sz="10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홈씨씨몰아이디</a:t>
            </a:r>
            <a:r>
              <a:rPr lang="en-US" altLang="ko-KR" sz="10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_</a:t>
            </a:r>
            <a:r>
              <a:rPr lang="ko-KR" altLang="en-US" sz="10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이름</a:t>
            </a:r>
            <a:r>
              <a:rPr lang="en-US" altLang="ko-KR" sz="10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</a:t>
            </a:r>
            <a:r>
              <a:rPr lang="ko-KR" altLang="en-US" sz="10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파일확장자 </a:t>
            </a:r>
            <a:r>
              <a:rPr lang="en-US" altLang="ko-KR" sz="10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/>
            </a:r>
            <a:br>
              <a:rPr lang="en-US" altLang="ko-KR" sz="10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</a:br>
            <a:r>
              <a:rPr lang="en-US" altLang="ko-KR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* PDF </a:t>
            </a:r>
            <a:r>
              <a:rPr lang="en-US" altLang="ko-KR" sz="10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or PPT</a:t>
            </a:r>
            <a:r>
              <a:rPr lang="ko-KR" altLang="en-US" sz="10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로 저장</a:t>
            </a:r>
            <a:r>
              <a:rPr lang="en-US" altLang="ko-KR" sz="10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(25MB </a:t>
            </a:r>
            <a:r>
              <a:rPr lang="ko-KR" altLang="en-US" sz="1000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미만</a:t>
            </a:r>
            <a:r>
              <a:rPr lang="en-US" altLang="ko-KR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)</a:t>
            </a:r>
            <a:endParaRPr lang="en-US" altLang="ko-KR" sz="1000" dirty="0">
              <a:ln>
                <a:solidFill>
                  <a:schemeClr val="tx1">
                    <a:alpha val="10000"/>
                  </a:schemeClr>
                </a:solidFill>
              </a:ln>
              <a:solidFill>
                <a:srgbClr val="000000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7090664-EAA5-403D-8CEF-C07112478413}"/>
              </a:ext>
            </a:extLst>
          </p:cNvPr>
          <p:cNvSpPr txBox="1"/>
          <p:nvPr/>
        </p:nvSpPr>
        <p:spPr>
          <a:xfrm>
            <a:off x="985447" y="3222168"/>
            <a:ext cx="7948575" cy="150297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1477"/>
              </a:lnSpc>
              <a:spcBef>
                <a:spcPts val="369"/>
              </a:spcBef>
            </a:pPr>
            <a:r>
              <a:rPr lang="en-US" altLang="ko-KR" sz="1292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2.</a:t>
            </a:r>
            <a:r>
              <a:rPr lang="ko-KR" altLang="en-US" sz="1292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292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홈씨씨몰 쇼룸</a:t>
            </a:r>
            <a:r>
              <a:rPr lang="en-US" altLang="ko-KR" sz="1292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-</a:t>
            </a:r>
            <a:r>
              <a:rPr lang="ko-KR" altLang="en-US" sz="1292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갤러리 공간에 제출한 이미지와 설명을 </a:t>
            </a:r>
            <a:r>
              <a:rPr lang="ko-KR" altLang="en-US" sz="1292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업로드해주세요</a:t>
            </a:r>
            <a:r>
              <a:rPr lang="en-US" altLang="ko-KR" sz="1292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</a:t>
            </a:r>
          </a:p>
          <a:p>
            <a:pPr>
              <a:lnSpc>
                <a:spcPts val="1477"/>
              </a:lnSpc>
              <a:spcBef>
                <a:spcPts val="369"/>
              </a:spcBef>
            </a:pPr>
            <a:r>
              <a:rPr lang="ko-KR" altLang="en-US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① 홈씨씨몰 로그인 후 상단 쇼룸 영역을 클릭해서 쇼룸</a:t>
            </a:r>
            <a:r>
              <a:rPr lang="en-US" altLang="ko-KR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-</a:t>
            </a:r>
            <a:r>
              <a:rPr lang="ko-KR" altLang="en-US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갤러리로 이동해주세요</a:t>
            </a:r>
            <a:r>
              <a:rPr lang="en-US" altLang="ko-KR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</a:t>
            </a:r>
          </a:p>
          <a:p>
            <a:pPr>
              <a:lnSpc>
                <a:spcPts val="1477"/>
              </a:lnSpc>
              <a:spcBef>
                <a:spcPts val="369"/>
              </a:spcBef>
            </a:pPr>
            <a:r>
              <a:rPr lang="ko-KR" altLang="en-US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② 주황색 작성하기 버튼을 클릭해주세요</a:t>
            </a:r>
            <a:r>
              <a:rPr lang="en-US" altLang="ko-KR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</a:t>
            </a:r>
          </a:p>
          <a:p>
            <a:pPr>
              <a:lnSpc>
                <a:spcPts val="1477"/>
              </a:lnSpc>
              <a:spcBef>
                <a:spcPts val="369"/>
              </a:spcBef>
            </a:pPr>
            <a:r>
              <a:rPr lang="ko-KR" altLang="en-US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③ 상단 필수 정보란을 입력해주세요</a:t>
            </a:r>
            <a:r>
              <a:rPr lang="en-US" altLang="ko-KR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응모작의 페르소나를 떠올리며 입력해주세요</a:t>
            </a:r>
            <a:r>
              <a:rPr lang="en-US" altLang="ko-KR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</a:t>
            </a:r>
            <a:r>
              <a:rPr lang="ko-KR" altLang="en-US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endParaRPr lang="en-US" altLang="ko-KR" sz="1000" dirty="0" smtClean="0">
              <a:ln>
                <a:solidFill>
                  <a:schemeClr val="tx1">
                    <a:alpha val="10000"/>
                  </a:schemeClr>
                </a:solidFill>
              </a:ln>
              <a:solidFill>
                <a:srgbClr val="000000"/>
              </a:solidFill>
              <a:latin typeface="나눔고딕" pitchFamily="50" charset="-127"/>
              <a:ea typeface="나눔고딕" pitchFamily="50" charset="-127"/>
            </a:endParaRPr>
          </a:p>
          <a:p>
            <a:pPr>
              <a:lnSpc>
                <a:spcPts val="1477"/>
              </a:lnSpc>
              <a:spcBef>
                <a:spcPts val="369"/>
              </a:spcBef>
            </a:pPr>
            <a:r>
              <a:rPr lang="ko-KR" altLang="en-US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④ 내용 입력란에 응모작 이미지를 첨부하고</a:t>
            </a:r>
            <a:r>
              <a:rPr lang="en-US" altLang="ko-KR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상세 설명을 적어주세요</a:t>
            </a:r>
            <a:r>
              <a:rPr lang="en-US" altLang="ko-KR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</a:t>
            </a:r>
          </a:p>
          <a:p>
            <a:pPr>
              <a:lnSpc>
                <a:spcPts val="1477"/>
              </a:lnSpc>
              <a:spcBef>
                <a:spcPts val="369"/>
              </a:spcBef>
            </a:pPr>
            <a:r>
              <a:rPr lang="ko-KR" altLang="en-US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⑤ </a:t>
            </a:r>
            <a:r>
              <a:rPr lang="en-US" altLang="ko-KR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[</a:t>
            </a:r>
            <a:r>
              <a:rPr lang="ko-KR" altLang="en-US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홈씨씨몰 상품을 활용한 주거 공간 디자인</a:t>
            </a:r>
            <a:r>
              <a:rPr lang="en-US" altLang="ko-KR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]</a:t>
            </a:r>
            <a:r>
              <a:rPr lang="ko-KR" altLang="en-US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을 선택한 경우</a:t>
            </a:r>
            <a:r>
              <a:rPr lang="en-US" altLang="ko-KR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이미지 내 해당 상품 영역을 클릭하여 상품을 검색 후 태그해주세요</a:t>
            </a:r>
            <a:r>
              <a:rPr lang="en-US" altLang="ko-KR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</a:t>
            </a:r>
            <a:r>
              <a:rPr lang="ko-KR" altLang="en-US" sz="1000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endParaRPr lang="en-US" altLang="ko-KR" sz="1000" dirty="0" smtClean="0">
              <a:ln>
                <a:solidFill>
                  <a:schemeClr val="tx1">
                    <a:alpha val="10000"/>
                  </a:schemeClr>
                </a:solidFill>
              </a:ln>
              <a:solidFill>
                <a:srgbClr val="000000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B7090664-EAA5-403D-8CEF-C07112478413}"/>
              </a:ext>
            </a:extLst>
          </p:cNvPr>
          <p:cNvSpPr txBox="1"/>
          <p:nvPr/>
        </p:nvSpPr>
        <p:spPr>
          <a:xfrm>
            <a:off x="583865" y="1292376"/>
            <a:ext cx="7948575" cy="52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1477"/>
              </a:lnSpc>
              <a:spcBef>
                <a:spcPts val="369"/>
              </a:spcBef>
            </a:pPr>
            <a:r>
              <a:rPr lang="ko-KR" altLang="en-US" sz="1292" b="1" dirty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■ </a:t>
            </a:r>
            <a:r>
              <a:rPr lang="ko-KR" altLang="en-US" sz="1292" b="1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꼭 확인해주세요 </a:t>
            </a:r>
            <a:r>
              <a:rPr lang="en-US" altLang="ko-KR" sz="1292" b="1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!</a:t>
            </a:r>
          </a:p>
          <a:p>
            <a:pPr>
              <a:lnSpc>
                <a:spcPts val="1477"/>
              </a:lnSpc>
              <a:spcBef>
                <a:spcPts val="369"/>
              </a:spcBef>
            </a:pPr>
            <a:r>
              <a:rPr lang="ko-KR" altLang="en-US" sz="1000" b="1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메일 제출과 쇼룸 업로드 과정을 모두 완료해주셔야 참여로 인정됩니다</a:t>
            </a:r>
            <a:r>
              <a:rPr lang="en-US" altLang="ko-KR" sz="1000" b="1" dirty="0" smtClean="0">
                <a:ln>
                  <a:solidFill>
                    <a:schemeClr val="tx1">
                      <a:alpha val="10000"/>
                    </a:schemeClr>
                  </a:solidFill>
                </a:ln>
                <a:solidFill>
                  <a:srgbClr val="000000"/>
                </a:solidFill>
                <a:latin typeface="나눔고딕" pitchFamily="50" charset="-127"/>
                <a:ea typeface="나눔고딕" pitchFamily="50" charset="-127"/>
              </a:rPr>
              <a:t>.</a:t>
            </a:r>
            <a:endParaRPr lang="en-US" altLang="ko-KR" sz="1000" b="1" dirty="0">
              <a:ln>
                <a:solidFill>
                  <a:schemeClr val="tx1">
                    <a:alpha val="10000"/>
                  </a:schemeClr>
                </a:solidFill>
              </a:ln>
              <a:solidFill>
                <a:srgbClr val="000000"/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0234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3" name="그림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15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3" name="그림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14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3" name="그림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306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420</Words>
  <Application>Microsoft Office PowerPoint</Application>
  <PresentationFormat>화면 슬라이드 쇼(4:3)</PresentationFormat>
  <Paragraphs>44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R&amp;D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Corporation</dc:creator>
  <cp:lastModifiedBy>KCC</cp:lastModifiedBy>
  <cp:revision>15</cp:revision>
  <dcterms:created xsi:type="dcterms:W3CDTF">2006-10-05T04:04:58Z</dcterms:created>
  <dcterms:modified xsi:type="dcterms:W3CDTF">2021-10-18T06:30:15Z</dcterms:modified>
</cp:coreProperties>
</file>