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9" r:id="rId4"/>
    <p:sldId id="261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9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pos="27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gtai 28" initials="p2" lastIdx="1" clrIdx="0">
    <p:extLst>
      <p:ext uri="{19B8F6BF-5375-455C-9EA6-DF929625EA0E}">
        <p15:presenceInfo xmlns:p15="http://schemas.microsoft.com/office/powerpoint/2012/main" userId="S::pengtai28@pengtai.onmicrosoft.com::17614535-5c8e-4b9f-b559-8c7c259d52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1919"/>
    <a:srgbClr val="215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30" y="96"/>
      </p:cViewPr>
      <p:guideLst>
        <p:guide orient="horz" pos="5592"/>
        <p:guide pos="4088"/>
        <p:guide orient="horz" pos="648"/>
        <p:guide pos="27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4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51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794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78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531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231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605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99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48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67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085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EE37F-158E-425D-ABC4-3674F57A7CC0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9233-2278-4560-A059-CE5C692C46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47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ava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E3D9298D-7121-45E6-A02D-AED6769F6798}"/>
              </a:ext>
            </a:extLst>
          </p:cNvPr>
          <p:cNvSpPr/>
          <p:nvPr/>
        </p:nvSpPr>
        <p:spPr>
          <a:xfrm>
            <a:off x="335280" y="502920"/>
            <a:ext cx="6172199" cy="914880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953952-B3D2-46B9-A146-CC0602435277}"/>
              </a:ext>
            </a:extLst>
          </p:cNvPr>
          <p:cNvSpPr txBox="1"/>
          <p:nvPr/>
        </p:nvSpPr>
        <p:spPr>
          <a:xfrm>
            <a:off x="689383" y="984174"/>
            <a:ext cx="4785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spc="-300" dirty="0">
                <a:latin typeface="+mj-ea"/>
                <a:ea typeface="+mj-ea"/>
              </a:rPr>
              <a:t>I </a:t>
            </a:r>
            <a:r>
              <a:rPr lang="ko-KR" altLang="en-US" sz="2000" b="1" spc="-300" dirty="0" smtClean="0">
                <a:latin typeface="+mj-ea"/>
                <a:ea typeface="+mj-ea"/>
              </a:rPr>
              <a:t>그린뉴딜 </a:t>
            </a:r>
            <a:r>
              <a:rPr lang="ko-KR" altLang="en-US" sz="2000" b="1" spc="-300" dirty="0" smtClean="0">
                <a:latin typeface="+mj-ea"/>
                <a:ea typeface="+mj-ea"/>
              </a:rPr>
              <a:t>키나바 </a:t>
            </a:r>
            <a:r>
              <a:rPr lang="ko-KR" altLang="en-US" sz="2000" b="1" spc="-300" dirty="0" err="1" smtClean="0">
                <a:latin typeface="+mj-ea"/>
                <a:ea typeface="+mj-ea"/>
              </a:rPr>
              <a:t>프렌즈</a:t>
            </a:r>
            <a:r>
              <a:rPr lang="ko-KR" altLang="en-US" sz="2000" b="1" spc="-300" dirty="0" smtClean="0">
                <a:latin typeface="+mj-ea"/>
                <a:ea typeface="+mj-ea"/>
              </a:rPr>
              <a:t> </a:t>
            </a:r>
            <a:r>
              <a:rPr lang="en-US" altLang="ko-KR" sz="2000" b="1" spc="-300" dirty="0" smtClean="0">
                <a:latin typeface="+mj-ea"/>
                <a:ea typeface="+mj-ea"/>
              </a:rPr>
              <a:t>1</a:t>
            </a:r>
            <a:r>
              <a:rPr lang="ko-KR" altLang="en-US" sz="2000" b="1" spc="-300" dirty="0" smtClean="0">
                <a:latin typeface="+mj-ea"/>
                <a:ea typeface="+mj-ea"/>
              </a:rPr>
              <a:t>기</a:t>
            </a:r>
            <a:r>
              <a:rPr lang="ko-KR" altLang="en-US" b="1" spc="-300" dirty="0" smtClean="0">
                <a:latin typeface="+mj-ea"/>
                <a:ea typeface="+mj-ea"/>
              </a:rPr>
              <a:t> </a:t>
            </a:r>
            <a:endParaRPr lang="ko-KR" altLang="en-US" b="1" spc="-300" dirty="0">
              <a:latin typeface="+mj-ea"/>
              <a:ea typeface="+mj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92388-24D5-4322-973B-6AF2F9A15522}"/>
              </a:ext>
            </a:extLst>
          </p:cNvPr>
          <p:cNvSpPr txBox="1"/>
          <p:nvPr/>
        </p:nvSpPr>
        <p:spPr>
          <a:xfrm>
            <a:off x="689382" y="503741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spc="-300" dirty="0">
                <a:latin typeface="+mj-ea"/>
                <a:ea typeface="+mj-ea"/>
              </a:rPr>
              <a:t>I </a:t>
            </a:r>
            <a:r>
              <a:rPr lang="ko-KR" altLang="en-US" b="1" spc="-300" dirty="0">
                <a:latin typeface="+mj-ea"/>
                <a:ea typeface="+mj-ea"/>
              </a:rPr>
              <a:t>제출 방법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403E78-9238-4E49-9D11-F0E157BC76E1}"/>
              </a:ext>
            </a:extLst>
          </p:cNvPr>
          <p:cNvSpPr txBox="1"/>
          <p:nvPr/>
        </p:nvSpPr>
        <p:spPr>
          <a:xfrm>
            <a:off x="689383" y="299031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spc="-300" dirty="0">
                <a:latin typeface="+mj-ea"/>
                <a:ea typeface="+mj-ea"/>
              </a:rPr>
              <a:t>I </a:t>
            </a:r>
            <a:r>
              <a:rPr lang="ko-KR" altLang="en-US" b="1" spc="-300" dirty="0" smtClean="0">
                <a:latin typeface="+mj-ea"/>
                <a:ea typeface="+mj-ea"/>
              </a:rPr>
              <a:t>지원대상</a:t>
            </a:r>
            <a:endParaRPr lang="ko-KR" altLang="en-US" b="1" spc="-300" dirty="0">
              <a:latin typeface="+mj-ea"/>
              <a:ea typeface="+mj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4DC5DD-6346-440A-8EDE-EE48D290D567}"/>
              </a:ext>
            </a:extLst>
          </p:cNvPr>
          <p:cNvSpPr txBox="1"/>
          <p:nvPr/>
        </p:nvSpPr>
        <p:spPr>
          <a:xfrm>
            <a:off x="689383" y="3375822"/>
            <a:ext cx="2725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spc="-300" dirty="0">
                <a:latin typeface="+mj-ea"/>
                <a:ea typeface="+mj-ea"/>
              </a:rPr>
              <a:t>만 </a:t>
            </a:r>
            <a:r>
              <a:rPr lang="en-US" altLang="ko-KR" sz="1600" spc="-300" dirty="0">
                <a:latin typeface="+mj-ea"/>
                <a:ea typeface="+mj-ea"/>
              </a:rPr>
              <a:t>18~29</a:t>
            </a:r>
            <a:r>
              <a:rPr lang="ko-KR" altLang="en-US" sz="1600" spc="-300" dirty="0">
                <a:latin typeface="+mj-ea"/>
                <a:ea typeface="+mj-ea"/>
              </a:rPr>
              <a:t>세  </a:t>
            </a:r>
            <a:r>
              <a:rPr lang="ko-KR" altLang="en-US" sz="1600" spc="-300" dirty="0" smtClean="0">
                <a:latin typeface="+mj-ea"/>
                <a:ea typeface="+mj-ea"/>
              </a:rPr>
              <a:t>전국  청년 누구나  </a:t>
            </a:r>
            <a:endParaRPr lang="en-US" altLang="ko-KR" sz="1600" spc="-300" dirty="0">
              <a:latin typeface="+mj-ea"/>
              <a:ea typeface="+mj-ea"/>
            </a:endParaRPr>
          </a:p>
          <a:p>
            <a:r>
              <a:rPr lang="en-US" altLang="ko-KR" sz="1600" spc="-300" dirty="0" smtClean="0">
                <a:latin typeface="+mj-ea"/>
                <a:ea typeface="+mj-ea"/>
              </a:rPr>
              <a:t>※ </a:t>
            </a:r>
            <a:r>
              <a:rPr lang="ko-KR" altLang="en-US" sz="1600" spc="-300" dirty="0" err="1" smtClean="0">
                <a:latin typeface="+mj-ea"/>
                <a:ea typeface="+mj-ea"/>
              </a:rPr>
              <a:t>취준생</a:t>
            </a:r>
            <a:r>
              <a:rPr lang="en-US" altLang="ko-KR" sz="1600" spc="-300" dirty="0" smtClean="0">
                <a:latin typeface="+mj-ea"/>
                <a:ea typeface="+mj-ea"/>
              </a:rPr>
              <a:t>,  </a:t>
            </a:r>
            <a:r>
              <a:rPr lang="ko-KR" altLang="en-US" sz="1600" spc="-300" dirty="0" smtClean="0">
                <a:latin typeface="+mj-ea"/>
                <a:ea typeface="+mj-ea"/>
              </a:rPr>
              <a:t>휴학생 </a:t>
            </a:r>
            <a:r>
              <a:rPr lang="en-US" altLang="ko-KR" sz="1600" spc="-300" dirty="0" smtClean="0">
                <a:latin typeface="+mj-ea"/>
                <a:ea typeface="+mj-ea"/>
              </a:rPr>
              <a:t>, </a:t>
            </a:r>
            <a:r>
              <a:rPr lang="ko-KR" altLang="en-US" sz="1600" spc="-300" dirty="0" smtClean="0">
                <a:latin typeface="+mj-ea"/>
                <a:ea typeface="+mj-ea"/>
              </a:rPr>
              <a:t>외국인 지원 </a:t>
            </a:r>
            <a:r>
              <a:rPr lang="ko-KR" altLang="en-US" sz="1600" spc="-300" dirty="0">
                <a:latin typeface="+mj-ea"/>
                <a:ea typeface="+mj-ea"/>
              </a:rPr>
              <a:t>가능</a:t>
            </a:r>
            <a:endParaRPr lang="en-US" altLang="ko-KR" sz="1600" spc="-300" dirty="0">
              <a:latin typeface="+mj-ea"/>
              <a:ea typeface="+mj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1F482B-25F5-4DBA-8A98-443044B6814A}"/>
              </a:ext>
            </a:extLst>
          </p:cNvPr>
          <p:cNvSpPr txBox="1"/>
          <p:nvPr/>
        </p:nvSpPr>
        <p:spPr>
          <a:xfrm>
            <a:off x="689383" y="1437708"/>
            <a:ext cx="55659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 latinLnBrk="1"/>
            <a:r>
              <a:rPr lang="en-US" altLang="ko-KR" sz="1600" dirty="0">
                <a:latin typeface="+mj-ea"/>
                <a:ea typeface="+mj-ea"/>
              </a:rPr>
              <a:t>- </a:t>
            </a:r>
            <a:r>
              <a:rPr lang="ko-KR" altLang="en-US" sz="1600" dirty="0">
                <a:latin typeface="+mj-ea"/>
                <a:ea typeface="+mj-ea"/>
              </a:rPr>
              <a:t>아름다운 대한민국 만들기에 관심있는 분</a:t>
            </a:r>
          </a:p>
          <a:p>
            <a:pPr lvl="0" fontAlgn="base" latinLnBrk="1"/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smtClean="0">
                <a:latin typeface="+mj-ea"/>
                <a:ea typeface="+mj-ea"/>
              </a:rPr>
              <a:t>폐기물을 자원화에 </a:t>
            </a:r>
            <a:r>
              <a:rPr lang="ko-KR" altLang="en-US" sz="1600" dirty="0">
                <a:latin typeface="+mj-ea"/>
                <a:ea typeface="+mj-ea"/>
              </a:rPr>
              <a:t>관심있는 분</a:t>
            </a:r>
          </a:p>
          <a:p>
            <a:pPr lvl="0" fontAlgn="base" latinLnBrk="1"/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err="1" smtClean="0">
                <a:latin typeface="+mj-ea"/>
                <a:ea typeface="+mj-ea"/>
              </a:rPr>
              <a:t>키나바의</a:t>
            </a:r>
            <a:r>
              <a:rPr lang="ko-KR" altLang="en-US" sz="1600" dirty="0" smtClean="0">
                <a:latin typeface="+mj-ea"/>
                <a:ea typeface="+mj-ea"/>
              </a:rPr>
              <a:t> </a:t>
            </a:r>
            <a:r>
              <a:rPr lang="ko-KR" altLang="en-US" sz="1600" dirty="0">
                <a:latin typeface="+mj-ea"/>
                <a:ea typeface="+mj-ea"/>
              </a:rPr>
              <a:t>사람과 자연의 공존을 이해하고 많은 사람들과 </a:t>
            </a:r>
            <a:endParaRPr lang="en-US" altLang="ko-KR" sz="1600" dirty="0" smtClean="0">
              <a:latin typeface="+mj-ea"/>
              <a:ea typeface="+mj-ea"/>
            </a:endParaRPr>
          </a:p>
          <a:p>
            <a:pPr lvl="0" fontAlgn="base" latinLnBrk="1"/>
            <a:r>
              <a:rPr lang="ko-KR" altLang="en-US" sz="1600" dirty="0" smtClean="0">
                <a:latin typeface="+mj-ea"/>
                <a:ea typeface="+mj-ea"/>
              </a:rPr>
              <a:t>  커뮤니케이션이 </a:t>
            </a:r>
            <a:r>
              <a:rPr lang="ko-KR" altLang="en-US" sz="1600" dirty="0">
                <a:latin typeface="+mj-ea"/>
                <a:ea typeface="+mj-ea"/>
              </a:rPr>
              <a:t>가능한 분</a:t>
            </a:r>
          </a:p>
          <a:p>
            <a:pPr lvl="0" fontAlgn="base" latinLnBrk="1"/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err="1" smtClean="0">
                <a:latin typeface="+mj-ea"/>
                <a:ea typeface="+mj-ea"/>
              </a:rPr>
              <a:t>그린뉴딜에</a:t>
            </a:r>
            <a:r>
              <a:rPr lang="ko-KR" altLang="en-US" sz="1600" dirty="0" smtClean="0">
                <a:latin typeface="+mj-ea"/>
                <a:ea typeface="+mj-ea"/>
              </a:rPr>
              <a:t> </a:t>
            </a:r>
            <a:r>
              <a:rPr lang="ko-KR" altLang="en-US" sz="1600" dirty="0">
                <a:latin typeface="+mj-ea"/>
                <a:ea typeface="+mj-ea"/>
              </a:rPr>
              <a:t>관심있는 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7278DB-1F81-4AB4-975E-D63E796EED25}"/>
              </a:ext>
            </a:extLst>
          </p:cNvPr>
          <p:cNvSpPr txBox="1"/>
          <p:nvPr/>
        </p:nvSpPr>
        <p:spPr>
          <a:xfrm>
            <a:off x="689383" y="6253036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spc="-300" dirty="0">
                <a:latin typeface="+mj-ea"/>
                <a:ea typeface="+mj-ea"/>
              </a:rPr>
              <a:t>I </a:t>
            </a:r>
            <a:r>
              <a:rPr lang="ko-KR" altLang="en-US" b="1" spc="-300" dirty="0">
                <a:latin typeface="+mj-ea"/>
                <a:ea typeface="+mj-ea"/>
              </a:rPr>
              <a:t>제출 서류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1A5603-924A-42DA-8F16-4FD69F22164B}"/>
              </a:ext>
            </a:extLst>
          </p:cNvPr>
          <p:cNvSpPr txBox="1"/>
          <p:nvPr/>
        </p:nvSpPr>
        <p:spPr>
          <a:xfrm>
            <a:off x="689383" y="6744898"/>
            <a:ext cx="56569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300" dirty="0">
                <a:latin typeface="+mj-ea"/>
                <a:ea typeface="+mj-ea"/>
              </a:rPr>
              <a:t>1. </a:t>
            </a:r>
            <a:r>
              <a:rPr lang="ko-KR" altLang="en-US" sz="1600" spc="-300" dirty="0">
                <a:latin typeface="+mj-ea"/>
                <a:ea typeface="+mj-ea"/>
              </a:rPr>
              <a:t>필수 제출 서류</a:t>
            </a:r>
            <a:r>
              <a:rPr lang="en-US" altLang="ko-KR" sz="1600" spc="-300" dirty="0">
                <a:latin typeface="+mj-ea"/>
                <a:ea typeface="+mj-ea"/>
              </a:rPr>
              <a:t/>
            </a:r>
            <a:br>
              <a:rPr lang="en-US" altLang="ko-KR" sz="1600" spc="-300" dirty="0">
                <a:latin typeface="+mj-ea"/>
                <a:ea typeface="+mj-ea"/>
              </a:rPr>
            </a:br>
            <a:r>
              <a:rPr lang="en-US" altLang="ko-KR" sz="1600" spc="-300" dirty="0">
                <a:latin typeface="+mj-ea"/>
                <a:ea typeface="+mj-ea"/>
              </a:rPr>
              <a:t>- </a:t>
            </a:r>
            <a:r>
              <a:rPr lang="ko-KR" altLang="en-US" sz="1600" spc="-300" dirty="0">
                <a:latin typeface="+mj-ea"/>
                <a:ea typeface="+mj-ea"/>
              </a:rPr>
              <a:t>서포터즈 참가 신청서</a:t>
            </a:r>
            <a:endParaRPr lang="en-US" altLang="ko-KR" sz="1600" spc="-300" dirty="0">
              <a:latin typeface="+mj-ea"/>
              <a:ea typeface="+mj-ea"/>
            </a:endParaRPr>
          </a:p>
          <a:p>
            <a:r>
              <a:rPr lang="en-US" altLang="ko-KR" sz="1600" spc="-300" dirty="0">
                <a:latin typeface="+mj-ea"/>
                <a:ea typeface="+mj-ea"/>
              </a:rPr>
              <a:t>- </a:t>
            </a:r>
            <a:r>
              <a:rPr lang="ko-KR" altLang="en-US" sz="1600" spc="-300" dirty="0">
                <a:latin typeface="+mj-ea"/>
                <a:ea typeface="+mj-ea"/>
              </a:rPr>
              <a:t>개인정보 수집</a:t>
            </a:r>
            <a:r>
              <a:rPr lang="en-US" altLang="ko-KR" sz="1600" spc="-300" dirty="0">
                <a:latin typeface="+mj-ea"/>
                <a:ea typeface="+mj-ea"/>
              </a:rPr>
              <a:t>/</a:t>
            </a:r>
            <a:r>
              <a:rPr lang="ko-KR" altLang="en-US" sz="1600" spc="-300" dirty="0">
                <a:latin typeface="+mj-ea"/>
                <a:ea typeface="+mj-ea"/>
              </a:rPr>
              <a:t>이용 </a:t>
            </a:r>
            <a:r>
              <a:rPr lang="ko-KR" altLang="en-US" sz="1600" spc="-300" dirty="0" smtClean="0">
                <a:latin typeface="+mj-ea"/>
                <a:ea typeface="+mj-ea"/>
              </a:rPr>
              <a:t>동의서 </a:t>
            </a:r>
            <a:r>
              <a:rPr lang="en-US" altLang="ko-KR" sz="1600" spc="-300" dirty="0" smtClean="0">
                <a:latin typeface="+mj-ea"/>
                <a:ea typeface="+mj-ea"/>
              </a:rPr>
              <a:t>( </a:t>
            </a:r>
            <a:r>
              <a:rPr lang="ko-KR" altLang="en-US" sz="1600" spc="-300" dirty="0" smtClean="0">
                <a:latin typeface="+mj-ea"/>
                <a:ea typeface="+mj-ea"/>
              </a:rPr>
              <a:t>첨부 </a:t>
            </a:r>
            <a:r>
              <a:rPr lang="en-US" altLang="ko-KR" sz="1600" spc="-300" dirty="0">
                <a:latin typeface="+mj-ea"/>
                <a:ea typeface="+mj-ea"/>
              </a:rPr>
              <a:t>1 </a:t>
            </a:r>
            <a:r>
              <a:rPr lang="ko-KR" altLang="en-US" sz="1600" spc="-300" dirty="0" smtClean="0">
                <a:latin typeface="+mj-ea"/>
                <a:ea typeface="+mj-ea"/>
              </a:rPr>
              <a:t>참고 </a:t>
            </a:r>
            <a:r>
              <a:rPr lang="en-US" altLang="ko-KR" sz="1600" spc="-300" dirty="0" smtClean="0">
                <a:latin typeface="+mj-ea"/>
                <a:ea typeface="+mj-ea"/>
              </a:rPr>
              <a:t>)</a:t>
            </a:r>
            <a:endParaRPr lang="en-US" altLang="ko-KR" sz="1600" spc="-3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lang="en-US" altLang="ko-KR" sz="1200" spc="-30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lang="en-US" altLang="ko-KR" sz="1200" spc="-300" dirty="0">
              <a:solidFill>
                <a:srgbClr val="C71919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ko-KR" sz="1200" spc="-300" dirty="0" smtClean="0">
                <a:solidFill>
                  <a:srgbClr val="C00000"/>
                </a:solidFill>
                <a:latin typeface="+mj-ea"/>
                <a:ea typeface="+mj-ea"/>
              </a:rPr>
              <a:t>* </a:t>
            </a:r>
            <a:r>
              <a:rPr lang="ko-KR" altLang="en-US" sz="1200" spc="-300" dirty="0">
                <a:solidFill>
                  <a:srgbClr val="C00000"/>
                </a:solidFill>
                <a:latin typeface="+mj-ea"/>
                <a:ea typeface="+mj-ea"/>
              </a:rPr>
              <a:t>개인정보 수집</a:t>
            </a:r>
            <a:r>
              <a:rPr lang="en-US" altLang="ko-KR" sz="1200" spc="-300" dirty="0">
                <a:solidFill>
                  <a:srgbClr val="C00000"/>
                </a:solidFill>
                <a:latin typeface="+mj-ea"/>
                <a:ea typeface="+mj-ea"/>
              </a:rPr>
              <a:t>/</a:t>
            </a:r>
            <a:r>
              <a:rPr lang="ko-KR" altLang="en-US" sz="1200" spc="-300" dirty="0">
                <a:solidFill>
                  <a:srgbClr val="C00000"/>
                </a:solidFill>
                <a:latin typeface="+mj-ea"/>
                <a:ea typeface="+mj-ea"/>
              </a:rPr>
              <a:t>이용 동의서는</a:t>
            </a:r>
            <a:r>
              <a:rPr lang="en-US" altLang="ko-KR" sz="1200" spc="-300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ko-KR" altLang="en-US" sz="1200" spc="-300" dirty="0">
                <a:solidFill>
                  <a:srgbClr val="C00000"/>
                </a:solidFill>
                <a:latin typeface="+mj-ea"/>
                <a:ea typeface="+mj-ea"/>
              </a:rPr>
              <a:t>스캔 혹은 사진 촬영하여 제출</a:t>
            </a:r>
            <a:endParaRPr lang="en-US" altLang="ko-KR" sz="1200" spc="-300" dirty="0">
              <a:solidFill>
                <a:srgbClr val="C0000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ko-KR" sz="1200" spc="-300" dirty="0">
                <a:solidFill>
                  <a:srgbClr val="C00000"/>
                </a:solidFill>
                <a:latin typeface="+mj-ea"/>
                <a:ea typeface="+mj-ea"/>
              </a:rPr>
              <a:t>* </a:t>
            </a:r>
            <a:r>
              <a:rPr lang="ko-KR" altLang="en-US" sz="1200" spc="-300" dirty="0">
                <a:solidFill>
                  <a:srgbClr val="C00000"/>
                </a:solidFill>
                <a:latin typeface="+mj-ea"/>
                <a:ea typeface="+mj-ea"/>
              </a:rPr>
              <a:t>제출 서류는 본 파일로 작성 </a:t>
            </a:r>
            <a:r>
              <a:rPr lang="en-US" altLang="ko-KR" sz="1200" spc="-300" dirty="0">
                <a:solidFill>
                  <a:srgbClr val="C00000"/>
                </a:solidFill>
                <a:latin typeface="+mj-ea"/>
                <a:ea typeface="+mj-ea"/>
              </a:rPr>
              <a:t> (</a:t>
            </a:r>
            <a:r>
              <a:rPr lang="ko-KR" altLang="en-US" sz="1200" spc="-300" dirty="0">
                <a:solidFill>
                  <a:srgbClr val="C00000"/>
                </a:solidFill>
                <a:latin typeface="+mj-ea"/>
                <a:ea typeface="+mj-ea"/>
              </a:rPr>
              <a:t>작성 항목 임의 수정 금지</a:t>
            </a:r>
            <a:r>
              <a:rPr lang="en-US" altLang="ko-KR" sz="1200" spc="-300" dirty="0">
                <a:solidFill>
                  <a:srgbClr val="C00000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6FCE1B-3E7D-45D6-837A-F4F0698896C9}"/>
              </a:ext>
            </a:extLst>
          </p:cNvPr>
          <p:cNvSpPr txBox="1"/>
          <p:nvPr/>
        </p:nvSpPr>
        <p:spPr>
          <a:xfrm>
            <a:off x="689383" y="4101413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spc="-300" dirty="0">
                <a:latin typeface="+mj-ea"/>
                <a:ea typeface="+mj-ea"/>
              </a:rPr>
              <a:t>I </a:t>
            </a:r>
            <a:r>
              <a:rPr lang="ko-KR" altLang="en-US" b="1" spc="-300" dirty="0">
                <a:latin typeface="+mj-ea"/>
                <a:ea typeface="+mj-ea"/>
              </a:rPr>
              <a:t>지원 분야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A3B2A3-95CB-43E6-AA20-930DE98BC5E8}"/>
              </a:ext>
            </a:extLst>
          </p:cNvPr>
          <p:cNvSpPr txBox="1"/>
          <p:nvPr/>
        </p:nvSpPr>
        <p:spPr>
          <a:xfrm>
            <a:off x="689383" y="4486920"/>
            <a:ext cx="3230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spc="-300" dirty="0">
                <a:latin typeface="+mj-ea"/>
                <a:ea typeface="+mj-ea"/>
              </a:rPr>
              <a:t>① </a:t>
            </a:r>
            <a:r>
              <a:rPr lang="ko-KR" altLang="en-US" sz="1600" spc="-300" dirty="0" smtClean="0">
                <a:latin typeface="+mj-ea"/>
                <a:ea typeface="+mj-ea"/>
              </a:rPr>
              <a:t> 그린뉴딜  키나바 </a:t>
            </a:r>
            <a:r>
              <a:rPr lang="ko-KR" altLang="en-US" sz="1600" spc="-300" dirty="0" smtClean="0">
                <a:latin typeface="+mj-ea"/>
                <a:ea typeface="+mj-ea"/>
              </a:rPr>
              <a:t> </a:t>
            </a:r>
            <a:r>
              <a:rPr lang="ko-KR" altLang="en-US" sz="1600" spc="-300" dirty="0" err="1" smtClean="0">
                <a:latin typeface="+mj-ea"/>
                <a:ea typeface="+mj-ea"/>
              </a:rPr>
              <a:t>프렌즈</a:t>
            </a:r>
            <a:r>
              <a:rPr lang="ko-KR" altLang="en-US" sz="1600" spc="-300" dirty="0" smtClean="0">
                <a:latin typeface="+mj-ea"/>
                <a:ea typeface="+mj-ea"/>
              </a:rPr>
              <a:t> </a:t>
            </a:r>
            <a:r>
              <a:rPr lang="en-US" altLang="ko-KR" sz="1600" spc="-300" dirty="0" smtClean="0">
                <a:latin typeface="+mj-ea"/>
                <a:ea typeface="+mj-ea"/>
              </a:rPr>
              <a:t>1</a:t>
            </a:r>
            <a:r>
              <a:rPr lang="ko-KR" altLang="en-US" sz="1600" spc="-300" dirty="0" smtClean="0">
                <a:latin typeface="+mj-ea"/>
                <a:ea typeface="+mj-ea"/>
              </a:rPr>
              <a:t>기 미션 </a:t>
            </a:r>
            <a:r>
              <a:rPr lang="ko-KR" altLang="en-US" sz="1600" spc="-300" dirty="0" smtClean="0">
                <a:latin typeface="+mj-ea"/>
                <a:ea typeface="+mj-ea"/>
              </a:rPr>
              <a:t>활동</a:t>
            </a:r>
            <a:endParaRPr lang="en-US" altLang="ko-KR" sz="1600" spc="-300" dirty="0">
              <a:latin typeface="+mj-ea"/>
              <a:ea typeface="+mj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9382" y="5475332"/>
            <a:ext cx="5138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① 키나바 홈페이지</a:t>
            </a:r>
            <a:r>
              <a:rPr lang="en-US" altLang="ko-KR" sz="1600" dirty="0" smtClean="0"/>
              <a:t>(</a:t>
            </a:r>
            <a:r>
              <a:rPr lang="en-US" altLang="ko-KR" sz="1600" dirty="0" smtClean="0">
                <a:hlinkClick r:id="rId2"/>
              </a:rPr>
              <a:t>www.kinava.com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 양식 다운로드 후 이메일 접수</a:t>
            </a:r>
            <a:r>
              <a:rPr lang="ko-KR" altLang="en-US" sz="1600" b="1" dirty="0" smtClean="0"/>
              <a:t> </a:t>
            </a:r>
            <a:r>
              <a:rPr lang="en-US" altLang="ko-KR" sz="1600" b="1" dirty="0" smtClean="0"/>
              <a:t>(</a:t>
            </a:r>
            <a:r>
              <a:rPr lang="en-US" altLang="ko-KR" sz="1600" b="1" dirty="0"/>
              <a:t>yunplanning01@naver.com)</a:t>
            </a:r>
            <a:r>
              <a:rPr lang="en-US" altLang="ko-KR" sz="16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74039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표 35">
            <a:extLst>
              <a:ext uri="{FF2B5EF4-FFF2-40B4-BE49-F238E27FC236}">
                <a16:creationId xmlns:a16="http://schemas.microsoft.com/office/drawing/2014/main" id="{E9F8BE22-79C0-4D7E-939A-92C912CDB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12237"/>
              </p:ext>
            </p:extLst>
          </p:nvPr>
        </p:nvGraphicFramePr>
        <p:xfrm>
          <a:off x="471486" y="1039821"/>
          <a:ext cx="6033483" cy="7812188"/>
        </p:xfrm>
        <a:graphic>
          <a:graphicData uri="http://schemas.openxmlformats.org/drawingml/2006/table">
            <a:tbl>
              <a:tblPr/>
              <a:tblGrid>
                <a:gridCol w="1017439">
                  <a:extLst>
                    <a:ext uri="{9D8B030D-6E8A-4147-A177-3AD203B41FA5}">
                      <a16:colId xmlns:a16="http://schemas.microsoft.com/office/drawing/2014/main" val="2008355511"/>
                    </a:ext>
                  </a:extLst>
                </a:gridCol>
                <a:gridCol w="513495">
                  <a:extLst>
                    <a:ext uri="{9D8B030D-6E8A-4147-A177-3AD203B41FA5}">
                      <a16:colId xmlns:a16="http://schemas.microsoft.com/office/drawing/2014/main" val="2550065442"/>
                    </a:ext>
                  </a:extLst>
                </a:gridCol>
                <a:gridCol w="482599">
                  <a:extLst>
                    <a:ext uri="{9D8B030D-6E8A-4147-A177-3AD203B41FA5}">
                      <a16:colId xmlns:a16="http://schemas.microsoft.com/office/drawing/2014/main" val="2692470945"/>
                    </a:ext>
                  </a:extLst>
                </a:gridCol>
                <a:gridCol w="191125">
                  <a:extLst>
                    <a:ext uri="{9D8B030D-6E8A-4147-A177-3AD203B41FA5}">
                      <a16:colId xmlns:a16="http://schemas.microsoft.com/office/drawing/2014/main" val="2671704648"/>
                    </a:ext>
                  </a:extLst>
                </a:gridCol>
                <a:gridCol w="166948">
                  <a:extLst>
                    <a:ext uri="{9D8B030D-6E8A-4147-A177-3AD203B41FA5}">
                      <a16:colId xmlns:a16="http://schemas.microsoft.com/office/drawing/2014/main" val="1300469146"/>
                    </a:ext>
                  </a:extLst>
                </a:gridCol>
                <a:gridCol w="11360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640">
                  <a:extLst>
                    <a:ext uri="{9D8B030D-6E8A-4147-A177-3AD203B41FA5}">
                      <a16:colId xmlns:a16="http://schemas.microsoft.com/office/drawing/2014/main" val="1169107186"/>
                    </a:ext>
                  </a:extLst>
                </a:gridCol>
                <a:gridCol w="860454">
                  <a:extLst>
                    <a:ext uri="{9D8B030D-6E8A-4147-A177-3AD203B41FA5}">
                      <a16:colId xmlns:a16="http://schemas.microsoft.com/office/drawing/2014/main" val="1675261653"/>
                    </a:ext>
                  </a:extLst>
                </a:gridCol>
                <a:gridCol w="1529715">
                  <a:extLst>
                    <a:ext uri="{9D8B030D-6E8A-4147-A177-3AD203B41FA5}">
                      <a16:colId xmlns:a16="http://schemas.microsoft.com/office/drawing/2014/main" val="1228171870"/>
                    </a:ext>
                  </a:extLst>
                </a:gridCol>
              </a:tblGrid>
              <a:tr h="398711">
                <a:tc rowSpan="5"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사진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/>
                      </a:r>
                      <a:b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algn="ctr" rtl="0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 X 4</a:t>
                      </a:r>
                    </a:p>
                    <a:p>
                      <a:pPr algn="ctr" rtl="0" fontAlgn="ctr"/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algn="ctr" rtl="0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/>
                      </a:r>
                      <a:b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 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얼굴 식별 가능한 사진</a:t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 셀카 제출 가능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이 </a:t>
                      </a:r>
                      <a:r>
                        <a:rPr lang="ko-KR" alt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름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ko-KR" alt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 월일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생년 월일</a:t>
                      </a:r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295340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학교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학 교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대학교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 및 학기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학년 및 학기</a:t>
                      </a:r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277685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전공학과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전공학과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 업</a:t>
                      </a:r>
                      <a:endParaRPr lang="ko-KR" altLang="en-US" sz="1100" b="1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458164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갤</a:t>
                      </a:r>
                      <a:r>
                        <a:rPr lang="en-US" altLang="ko-KR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캠</a:t>
                      </a:r>
                      <a:r>
                        <a:rPr lang="en-US" altLang="ko-KR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스 아이디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E-mail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 </a:t>
                      </a:r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없을 시 공란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685800" rtl="0" eaLnBrk="1" latinLnBrk="1" hangingPunct="1"/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연락처</a:t>
                      </a:r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728241"/>
                  </a:ext>
                </a:extLst>
              </a:tr>
              <a:tr h="460255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/>
                      </a:r>
                      <a:b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ko-KR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*실거주지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주소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/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*실거주지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 </a:t>
                      </a:r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 </a:t>
                      </a:r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  <a:r>
                        <a:rPr lang="ko-KR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 상세주소 기입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096604"/>
                  </a:ext>
                </a:extLst>
              </a:tr>
              <a:tr h="689996">
                <a:tc gridSpan="9"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※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상기 내용은 필수 사항으로 빠짐없이 기입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부탁 드립니다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.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16043"/>
                  </a:ext>
                </a:extLst>
              </a:tr>
              <a:tr h="323282">
                <a:tc rowSpan="5"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소셜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미디어</a:t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/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 주 활용 계정만 기입</a:t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 비공개 계정 기입 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X 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algn="ctr" rtl="0" fontAlgn="ctr"/>
                      <a:endParaRPr lang="ko-KR" altLang="en-US" sz="1100" b="1" i="0" u="none" strike="noStrike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인스타그램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8238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endParaRPr lang="ko-KR" altLang="en-US" sz="1100" b="1" i="0" u="none" strike="noStrike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페이스북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245002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endParaRPr lang="ko-KR" altLang="en-US" sz="1100" b="1" i="0" u="none" strike="noStrike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블로그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254743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endParaRPr lang="ko-KR" altLang="en-US" sz="1100" b="1" i="0" u="none" strike="noStrike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유튜브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199538"/>
                  </a:ext>
                </a:extLst>
              </a:tr>
              <a:tr h="32328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0" fontAlgn="ctr"/>
                      <a:endParaRPr lang="ko-KR" altLang="en-US" sz="1100" b="1" i="0" u="none" strike="noStrike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기타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680295"/>
                  </a:ext>
                </a:extLst>
              </a:tr>
              <a:tr h="562711">
                <a:tc gridSpan="9"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※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활발한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SNS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활동은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서포터즈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선정 시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가산점이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부여될 수 있습니다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.</a:t>
                      </a:r>
                      <a:b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※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기타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SNS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주소 기입 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채널명도 함께 기제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부탁 드립니다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.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)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트위터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: https://twitter.com/galaxycampusstore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963540"/>
                  </a:ext>
                </a:extLst>
              </a:tr>
              <a:tr h="323282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교내외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활동</a:t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/>
                      </a:r>
                      <a:b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</a:b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* 필수 기재 사항 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X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기간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ko-KR" altLang="en-US" sz="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기관 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/ </a:t>
                      </a:r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활동명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활동 내용 </a:t>
                      </a:r>
                      <a:r>
                        <a:rPr lang="ko-KR" altLang="en-U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간략히 기입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230782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ko-KR" altLang="en-US" sz="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260955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263591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911412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592083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87950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ko-KR" altLang="en-US" sz="5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005121"/>
                  </a:ext>
                </a:extLst>
              </a:tr>
              <a:tr h="3987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　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41387"/>
                  </a:ext>
                </a:extLst>
              </a:tr>
            </a:tbl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548D54E6-5363-4968-B714-F70D17D289BF}"/>
              </a:ext>
            </a:extLst>
          </p:cNvPr>
          <p:cNvSpPr txBox="1"/>
          <p:nvPr/>
        </p:nvSpPr>
        <p:spPr>
          <a:xfrm>
            <a:off x="568196" y="9088122"/>
            <a:ext cx="58400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+mn-ea"/>
              </a:rPr>
              <a:t>*</a:t>
            </a:r>
            <a:r>
              <a:rPr lang="en-US" altLang="ko-KR" sz="1200" spc="-150" dirty="0">
                <a:latin typeface="+mn-ea"/>
              </a:rPr>
              <a:t> </a:t>
            </a:r>
            <a:r>
              <a:rPr lang="ko-KR" altLang="en-US" sz="1200" spc="-150" dirty="0">
                <a:latin typeface="+mn-ea"/>
              </a:rPr>
              <a:t>수집된 개인정보는 서포터즈 선정을 위한 최소한의 정보로 서포터즈 활동 종료 후 폐기 됩니다</a:t>
            </a:r>
            <a:r>
              <a:rPr lang="en-US" altLang="ko-KR" sz="1200" spc="-150" dirty="0">
                <a:latin typeface="+mn-ea"/>
              </a:rPr>
              <a:t>.</a:t>
            </a:r>
            <a:endParaRPr lang="ko-KR" altLang="en-US" sz="1200" spc="-150" dirty="0"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5665" y="460099"/>
            <a:ext cx="5125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그린뉴딜 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키나바 </a:t>
            </a:r>
            <a:r>
              <a:rPr lang="ko-KR" altLang="en-US" sz="2400" dirty="0" err="1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프렌즈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 지원서</a:t>
            </a:r>
            <a:endParaRPr lang="ko-KR" altLang="en-US" sz="2400" dirty="0">
              <a:solidFill>
                <a:srgbClr val="00B05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187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6632BEA-AA2F-42EF-85C5-02573ED29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43430"/>
              </p:ext>
            </p:extLst>
          </p:nvPr>
        </p:nvGraphicFramePr>
        <p:xfrm>
          <a:off x="471487" y="1028701"/>
          <a:ext cx="6018213" cy="3752305"/>
        </p:xfrm>
        <a:graphic>
          <a:graphicData uri="http://schemas.openxmlformats.org/drawingml/2006/table">
            <a:tbl>
              <a:tblPr/>
              <a:tblGrid>
                <a:gridCol w="1014864">
                  <a:extLst>
                    <a:ext uri="{9D8B030D-6E8A-4147-A177-3AD203B41FA5}">
                      <a16:colId xmlns:a16="http://schemas.microsoft.com/office/drawing/2014/main" val="1808346394"/>
                    </a:ext>
                  </a:extLst>
                </a:gridCol>
                <a:gridCol w="5003349">
                  <a:extLst>
                    <a:ext uri="{9D8B030D-6E8A-4147-A177-3AD203B41FA5}">
                      <a16:colId xmlns:a16="http://schemas.microsoft.com/office/drawing/2014/main" val="615479841"/>
                    </a:ext>
                  </a:extLst>
                </a:gridCol>
              </a:tblGrid>
              <a:tr h="3752305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자기 소개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753503"/>
                  </a:ext>
                </a:extLst>
              </a:tr>
            </a:tbl>
          </a:graphicData>
        </a:graphic>
      </p:graphicFrame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D9F75917-BDB4-4A95-B144-28EEC5D74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024577"/>
              </p:ext>
            </p:extLst>
          </p:nvPr>
        </p:nvGraphicFramePr>
        <p:xfrm>
          <a:off x="471487" y="5117375"/>
          <a:ext cx="6018213" cy="3752305"/>
        </p:xfrm>
        <a:graphic>
          <a:graphicData uri="http://schemas.openxmlformats.org/drawingml/2006/table">
            <a:tbl>
              <a:tblPr/>
              <a:tblGrid>
                <a:gridCol w="1014864">
                  <a:extLst>
                    <a:ext uri="{9D8B030D-6E8A-4147-A177-3AD203B41FA5}">
                      <a16:colId xmlns:a16="http://schemas.microsoft.com/office/drawing/2014/main" val="1808346394"/>
                    </a:ext>
                  </a:extLst>
                </a:gridCol>
                <a:gridCol w="5003349">
                  <a:extLst>
                    <a:ext uri="{9D8B030D-6E8A-4147-A177-3AD203B41FA5}">
                      <a16:colId xmlns:a16="http://schemas.microsoft.com/office/drawing/2014/main" val="615479841"/>
                    </a:ext>
                  </a:extLst>
                </a:gridCol>
              </a:tblGrid>
              <a:tr h="3752305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 동기</a:t>
                      </a:r>
                    </a:p>
                  </a:txBody>
                  <a:tcPr marL="5537" marR="5537" marT="55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l" rtl="0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537" marR="5537" marT="55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7535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3530" y="461499"/>
            <a:ext cx="5125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그린뉴딜 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키나바 </a:t>
            </a:r>
            <a:r>
              <a:rPr lang="ko-KR" altLang="en-US" sz="2400" dirty="0" err="1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프렌즈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2400" dirty="0" smtClean="0">
                <a:solidFill>
                  <a:srgbClr val="00B05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 지원서</a:t>
            </a:r>
            <a:endParaRPr lang="ko-KR" altLang="en-US" sz="2400" dirty="0">
              <a:solidFill>
                <a:srgbClr val="00B05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487" y="8929315"/>
            <a:ext cx="3861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rgbClr val="C00000"/>
                </a:solidFill>
              </a:rPr>
              <a:t>※ 2</a:t>
            </a:r>
            <a:r>
              <a:rPr lang="ko-KR" altLang="en-US" sz="1200" b="1" dirty="0" smtClean="0">
                <a:solidFill>
                  <a:srgbClr val="C00000"/>
                </a:solidFill>
              </a:rPr>
              <a:t>페이지 이내 작성</a:t>
            </a:r>
            <a:endParaRPr lang="ko-KR" altLang="en-US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8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CB160B84-7168-4821-8269-38AC2CE4B19F}"/>
              </a:ext>
            </a:extLst>
          </p:cNvPr>
          <p:cNvSpPr/>
          <p:nvPr/>
        </p:nvSpPr>
        <p:spPr>
          <a:xfrm>
            <a:off x="261289" y="709786"/>
            <a:ext cx="68172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ko-KR" sz="1600" b="1" u="sng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개인정보 수집</a:t>
            </a:r>
            <a:r>
              <a:rPr kumimoji="1" lang="en-US" altLang="ko-KR" sz="1600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·</a:t>
            </a:r>
            <a:r>
              <a:rPr kumimoji="1" lang="ko-KR" altLang="en-US" sz="1600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이용 동의서</a:t>
            </a:r>
            <a:r>
              <a:rPr kumimoji="1" lang="ko-KR" altLang="en-US" sz="1600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en-US" altLang="ko-KR" sz="1600" b="1" u="sng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sz="1600" b="1" u="sng" spc="-15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그린뉴딜키나바프렌즈</a:t>
            </a:r>
            <a:r>
              <a:rPr kumimoji="1" lang="en-US" altLang="ko-KR" sz="1600" b="1" u="sng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1</a:t>
            </a:r>
            <a:r>
              <a:rPr kumimoji="1" lang="ko-KR" altLang="en-US" sz="1600" b="1" u="sng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기 서포터즈 用</a:t>
            </a:r>
            <a:r>
              <a:rPr kumimoji="1" lang="en-US" altLang="ko-KR" sz="1600" b="1" u="sng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</a:t>
            </a:r>
            <a:endParaRPr kumimoji="1" lang="en-US" altLang="ko-KR" sz="1600" u="sng" spc="-15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670797E-7A33-4D39-BE68-FCF5BEB5C90F}"/>
              </a:ext>
            </a:extLst>
          </p:cNvPr>
          <p:cNvSpPr/>
          <p:nvPr/>
        </p:nvSpPr>
        <p:spPr>
          <a:xfrm>
            <a:off x="261289" y="1345922"/>
            <a:ext cx="59945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000" dirty="0" smtClean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㈜</a:t>
            </a:r>
            <a:r>
              <a:rPr kumimoji="1" lang="ko-KR" altLang="en-US" sz="1000" dirty="0" err="1" smtClean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키나바</a:t>
            </a:r>
            <a:r>
              <a:rPr kumimoji="1" lang="en-US" altLang="ko-KR" sz="1000" dirty="0" smtClean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(</a:t>
            </a: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이하 ‘회사’라 합니다</a:t>
            </a:r>
            <a:r>
              <a:rPr kumimoji="1" lang="en-US" altLang="ko-KR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)</a:t>
            </a: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는 서포터즈 참가자로부터 아래와 같은 개인정보를 수집하고 있습니다</a:t>
            </a:r>
            <a:r>
              <a:rPr kumimoji="1" lang="en-US" altLang="ko-KR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. </a:t>
            </a:r>
            <a:endParaRPr kumimoji="1" lang="en-US" altLang="ko-KR" sz="10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A4ADDF2-E51B-40D2-A37D-FC55EEBAC3EB}"/>
              </a:ext>
            </a:extLst>
          </p:cNvPr>
          <p:cNvSpPr/>
          <p:nvPr/>
        </p:nvSpPr>
        <p:spPr>
          <a:xfrm>
            <a:off x="261289" y="2000672"/>
            <a:ext cx="3454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kumimoji="1" lang="ko-KR" altLang="en-US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개인정보 수집∙이용 동의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(</a:t>
            </a:r>
            <a:r>
              <a:rPr kumimoji="1" lang="ko-KR" altLang="en-US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필수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) </a:t>
            </a:r>
            <a:endParaRPr kumimoji="1" lang="en-US" altLang="ko-KR" sz="1400" spc="-15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1269C184-06CF-4ACA-9899-F11F13082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8690"/>
              </p:ext>
            </p:extLst>
          </p:nvPr>
        </p:nvGraphicFramePr>
        <p:xfrm>
          <a:off x="261289" y="2432720"/>
          <a:ext cx="5919747" cy="971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수집항목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수집 목적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보유기간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4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성명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생년월일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성별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소속대학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원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)/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전공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복수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부전공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학과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학년</a:t>
                      </a:r>
                      <a:r>
                        <a:rPr lang="en-US" altLang="ko-KR" sz="900" b="0" kern="1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o-KR" altLang="en-US" sz="900" b="0" kern="100" baseline="0" dirty="0">
                          <a:solidFill>
                            <a:schemeClr val="tx1"/>
                          </a:solidFill>
                          <a:effectLst/>
                        </a:rPr>
                        <a:t>및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학기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재학 여부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상태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),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주소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연락처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핸드폰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E-mail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지원분야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 err="1">
                          <a:solidFill>
                            <a:schemeClr val="tx1"/>
                          </a:solidFill>
                          <a:effectLst/>
                        </a:rPr>
                        <a:t>소셜미디어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주소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 err="1">
                          <a:solidFill>
                            <a:schemeClr val="tx1"/>
                          </a:solidFill>
                          <a:effectLst/>
                        </a:rPr>
                        <a:t>교내외활동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사진</a:t>
                      </a:r>
                      <a:r>
                        <a:rPr lang="en-US" alt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alt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툴 활용 능력</a:t>
                      </a:r>
                      <a:endParaRPr lang="ko-KR" sz="900" b="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ko-KR" altLang="en-US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그린뉴딜 </a:t>
                      </a:r>
                      <a:r>
                        <a:rPr lang="ko-KR" altLang="en-US" sz="900" kern="100" dirty="0" err="1" smtClean="0">
                          <a:solidFill>
                            <a:schemeClr val="tx1"/>
                          </a:solidFill>
                          <a:effectLst/>
                        </a:rPr>
                        <a:t>키나바프렌즈</a:t>
                      </a:r>
                      <a:r>
                        <a:rPr lang="ko-KR" altLang="en-US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 서포터즈 </a:t>
                      </a:r>
                      <a:r>
                        <a:rPr lang="ko-KR" alt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지원 접수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 및 </a:t>
                      </a:r>
                      <a:r>
                        <a:rPr lang="ko-KR" alt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활동 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진행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ko-KR" alt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선발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 시 </a:t>
                      </a:r>
                      <a:r>
                        <a:rPr lang="ko-KR" alt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선발 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사실 통보</a:t>
                      </a:r>
                      <a:endParaRPr lang="ko-KR" sz="9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ko-KR" altLang="en-US" sz="900" kern="100" dirty="0" err="1" smtClean="0">
                          <a:solidFill>
                            <a:schemeClr val="tx1"/>
                          </a:solidFill>
                          <a:effectLst/>
                        </a:rPr>
                        <a:t>그린뉴딜키나바프렌즈</a:t>
                      </a:r>
                      <a:r>
                        <a:rPr lang="ko-KR" altLang="en-US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 서포터즈 </a:t>
                      </a:r>
                      <a:r>
                        <a:rPr lang="ko-KR" alt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우수 </a:t>
                      </a:r>
                      <a:r>
                        <a:rPr lang="ko-KR" altLang="en-US" sz="900" kern="100" dirty="0" err="1">
                          <a:solidFill>
                            <a:schemeClr val="tx1"/>
                          </a:solidFill>
                          <a:effectLst/>
                        </a:rPr>
                        <a:t>활동자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 선정 및 시상 등 절차 종료시까지</a:t>
                      </a:r>
                      <a:endParaRPr lang="ko-KR" sz="9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직사각형 10">
            <a:extLst>
              <a:ext uri="{FF2B5EF4-FFF2-40B4-BE49-F238E27FC236}">
                <a16:creationId xmlns:a16="http://schemas.microsoft.com/office/drawing/2014/main" id="{497518A8-9964-4416-8AB6-E2F7C9AE4F70}"/>
              </a:ext>
            </a:extLst>
          </p:cNvPr>
          <p:cNvSpPr/>
          <p:nvPr/>
        </p:nvSpPr>
        <p:spPr>
          <a:xfrm>
            <a:off x="261289" y="3491632"/>
            <a:ext cx="6200421" cy="1094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위 개인정보 수집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∙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이용에 동의합니다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필수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 </a:t>
            </a:r>
            <a:r>
              <a:rPr kumimoji="1" lang="ko-KR" altLang="en-US" sz="950" b="1" u="sng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동의함 □ 동의하지 않음 □</a:t>
            </a:r>
            <a:endParaRPr kumimoji="1" lang="ko-KR" altLang="en-US" sz="950" b="1" u="sng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endParaRPr kumimoji="1" lang="en-US" altLang="ko-KR" sz="40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※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귀하께서는 필수항목 수집</a:t>
            </a:r>
            <a:r>
              <a:rPr kumimoji="1" lang="en-US" altLang="ko-KR" sz="950" dirty="0">
                <a:solidFill>
                  <a:srgbClr val="000000"/>
                </a:solidFill>
                <a:latin typeface="Arial"/>
                <a:ea typeface="맑은 고딕" pitchFamily="50" charset="-127"/>
                <a:cs typeface="굴림" pitchFamily="50" charset="-127"/>
              </a:rPr>
              <a:t>·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이용에 대한 동의를 거부하실 수 있으나</a:t>
            </a: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이는 </a:t>
            </a:r>
            <a:r>
              <a:rPr kumimoji="1" lang="ko-KR" altLang="en-US" sz="950" dirty="0" err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그린뉴딜키나바프렌즈</a:t>
            </a:r>
            <a:r>
              <a:rPr lang="ko-KR" altLang="en-US" sz="1000" kern="100" dirty="0" smtClean="0">
                <a:solidFill>
                  <a:schemeClr val="tx1"/>
                </a:solidFill>
                <a:effectLst/>
              </a:rPr>
              <a:t> 서포터즈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지원을</a:t>
            </a: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위해 필수적으로 제공되어야 하는 정보이므로</a:t>
            </a: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동의를 거부하실 경우 </a:t>
            </a:r>
            <a:r>
              <a:rPr lang="ko-KR" altLang="en-US" sz="1000" kern="100" dirty="0" err="1" smtClean="0">
                <a:solidFill>
                  <a:schemeClr val="tx1"/>
                </a:solidFill>
                <a:effectLst/>
              </a:rPr>
              <a:t>서포터즈</a:t>
            </a:r>
            <a:r>
              <a:rPr lang="ko-KR" altLang="en-US" sz="1000" kern="100" dirty="0" smtClean="0">
                <a:solidFill>
                  <a:schemeClr val="tx1"/>
                </a:solidFill>
                <a:effectLst/>
              </a:rPr>
              <a:t>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지원을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하실 수 없습니다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.</a:t>
            </a:r>
            <a:endParaRPr lang="ko-KR" altLang="en-US" sz="95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0BD99BD0-469F-42C3-8B0E-F7BBBC6672C6}"/>
              </a:ext>
            </a:extLst>
          </p:cNvPr>
          <p:cNvSpPr/>
          <p:nvPr/>
        </p:nvSpPr>
        <p:spPr>
          <a:xfrm>
            <a:off x="261289" y="4664968"/>
            <a:ext cx="3454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 개인정보 처리 업무 위탁</a:t>
            </a:r>
            <a:r>
              <a:rPr kumimoji="1" lang="en-US" altLang="ko-KR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(</a:t>
            </a: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필수</a:t>
            </a:r>
            <a:r>
              <a:rPr kumimoji="1" lang="en-US" altLang="ko-KR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A7744A0-C759-4D60-B2ED-45E7499B7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256778"/>
              </p:ext>
            </p:extLst>
          </p:nvPr>
        </p:nvGraphicFramePr>
        <p:xfrm>
          <a:off x="261289" y="5448335"/>
          <a:ext cx="5927368" cy="587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3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3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55">
                <a:tc>
                  <a:txBody>
                    <a:bodyPr/>
                    <a:lstStyle/>
                    <a:p>
                      <a:pPr algn="ctr" latinLnBrk="0"/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수탁업체의 명칭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sz="1000" kern="100">
                          <a:solidFill>
                            <a:schemeClr val="tx1"/>
                          </a:solidFill>
                          <a:effectLst/>
                        </a:rPr>
                        <a:t>위탁하는 업무의 내용</a:t>
                      </a:r>
                      <a:endParaRPr lang="ko-KR" sz="1000" kern="10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altLang="en-US" sz="1000" kern="100" dirty="0" smtClean="0">
                          <a:solidFill>
                            <a:schemeClr val="tx1"/>
                          </a:solidFill>
                          <a:effectLst/>
                          <a:latin typeface="맑은 고딕"/>
                          <a:ea typeface="맑은 고딕"/>
                          <a:cs typeface="굴림"/>
                        </a:rPr>
                        <a:t>㈜</a:t>
                      </a:r>
                      <a:r>
                        <a:rPr lang="ko-KR" altLang="en-US" sz="1000" kern="100" dirty="0" err="1" smtClean="0">
                          <a:solidFill>
                            <a:schemeClr val="tx1"/>
                          </a:solidFill>
                          <a:effectLst/>
                          <a:latin typeface="맑은 고딕"/>
                          <a:ea typeface="맑은 고딕"/>
                          <a:cs typeface="굴림"/>
                        </a:rPr>
                        <a:t>윤플래닝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00" kern="100" dirty="0" err="1" smtClean="0">
                          <a:solidFill>
                            <a:schemeClr val="tx1"/>
                          </a:solidFill>
                          <a:effectLst/>
                        </a:rPr>
                        <a:t>그린뉴딜키나바프렌즈</a:t>
                      </a:r>
                      <a:r>
                        <a:rPr lang="ko-KR" altLang="en-US" sz="1000" kern="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o-KR" altLang="en-US" sz="1000" kern="100" dirty="0">
                          <a:solidFill>
                            <a:schemeClr val="tx1"/>
                          </a:solidFill>
                          <a:effectLst/>
                        </a:rPr>
                        <a:t>서포터즈 지원 접</a:t>
                      </a: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 및 </a:t>
                      </a:r>
                      <a:r>
                        <a:rPr lang="ko-KR" altLang="en-US" sz="1000" kern="100" dirty="0">
                          <a:solidFill>
                            <a:schemeClr val="tx1"/>
                          </a:solidFill>
                          <a:effectLst/>
                        </a:rPr>
                        <a:t>활동 진행</a:t>
                      </a: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 대행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9179E6C8-8B52-4540-8B21-C09AFD1CFB11}"/>
              </a:ext>
            </a:extLst>
          </p:cNvPr>
          <p:cNvSpPr/>
          <p:nvPr/>
        </p:nvSpPr>
        <p:spPr>
          <a:xfrm>
            <a:off x="261289" y="5044753"/>
            <a:ext cx="569467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0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회사는 아래와 같이 개인정보 처리 업무를 외부 전문업체에 위탁하여 처리하고 있습니다</a:t>
            </a:r>
            <a:r>
              <a:rPr kumimoji="1" lang="en-US" altLang="ko-KR" sz="10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  <a:endParaRPr kumimoji="1" lang="en-US" altLang="ko-KR" sz="10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E2F5072-C13D-4FA4-BC76-2B6D0DC15AA3}"/>
              </a:ext>
            </a:extLst>
          </p:cNvPr>
          <p:cNvSpPr/>
          <p:nvPr/>
        </p:nvSpPr>
        <p:spPr>
          <a:xfrm>
            <a:off x="261289" y="6187123"/>
            <a:ext cx="6138171" cy="1188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위 개인정보 처리위탁에 동의합니다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필수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 </a:t>
            </a:r>
            <a:r>
              <a:rPr kumimoji="1" lang="ko-KR" altLang="en-US" sz="950" b="1" u="sng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동의함 □ 동의하지 않음 □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endParaRPr kumimoji="1" lang="en-US" altLang="ko-KR" sz="95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※ 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귀하께서는 개인정보 처리 위탁에 대한 동의를 거부하실 수 있으나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이는 </a:t>
            </a:r>
            <a:r>
              <a:rPr kumimoji="1" lang="ko-KR" altLang="en-US" sz="95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그린뉴딜키나바프렌즈서포터즈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지원을 위해 필수적으로 제공되어야 하는 정보이므로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동의를 거부하실 경우 </a:t>
            </a:r>
            <a:r>
              <a:rPr kumimoji="1" lang="ko-KR" altLang="en-US" sz="95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서포터즈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지원을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하실 수 없습니다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.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8AB8E82-7878-4E32-AE56-B0089B4DE5D6}"/>
              </a:ext>
            </a:extLst>
          </p:cNvPr>
          <p:cNvSpPr/>
          <p:nvPr/>
        </p:nvSpPr>
        <p:spPr>
          <a:xfrm>
            <a:off x="261289" y="7676793"/>
            <a:ext cx="64222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200" b="1" spc="-150" dirty="0">
                <a:solidFill>
                  <a:prstClr val="black"/>
                </a:solidFill>
                <a:latin typeface="+mj-ea"/>
                <a:ea typeface="+mj-ea"/>
                <a:cs typeface="Arial" pitchFamily="34" charset="0"/>
              </a:rPr>
              <a:t>본인은 상기와 같이 회사가 개인정보를 수집하고 이용함에 있어 충분히 내용을 확인하고 이에 동의합니다</a:t>
            </a:r>
            <a:r>
              <a:rPr kumimoji="1" lang="en-US" altLang="ko-KR" sz="1200" b="1" spc="-150" dirty="0">
                <a:solidFill>
                  <a:prstClr val="black"/>
                </a:solidFill>
                <a:latin typeface="+mj-ea"/>
                <a:ea typeface="+mj-ea"/>
                <a:cs typeface="Arial" pitchFamily="34" charset="0"/>
              </a:rPr>
              <a:t>.</a:t>
            </a:r>
            <a:endParaRPr kumimoji="1" lang="en-US" altLang="ko-KR" sz="1200" spc="-150" dirty="0">
              <a:solidFill>
                <a:prstClr val="black"/>
              </a:solidFill>
              <a:latin typeface="+mj-ea"/>
              <a:ea typeface="+mj-ea"/>
              <a:cs typeface="굴림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07026B7-5B2C-4396-8D22-4F792381F043}"/>
              </a:ext>
            </a:extLst>
          </p:cNvPr>
          <p:cNvSpPr/>
          <p:nvPr/>
        </p:nvSpPr>
        <p:spPr>
          <a:xfrm>
            <a:off x="261289" y="8160541"/>
            <a:ext cx="57128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_________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년 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월 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________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일       성명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_______________     (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서명 또는 날인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)</a:t>
            </a:r>
            <a:endParaRPr kumimoji="1" lang="en-US" altLang="ko-KR" sz="1200" dirty="0">
              <a:solidFill>
                <a:prstClr val="black"/>
              </a:solidFill>
              <a:latin typeface="+mj-ea"/>
              <a:cs typeface="굴림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FABA86-7583-47B4-92A4-525EB6F76516}"/>
              </a:ext>
            </a:extLst>
          </p:cNvPr>
          <p:cNvSpPr txBox="1"/>
          <p:nvPr/>
        </p:nvSpPr>
        <p:spPr>
          <a:xfrm>
            <a:off x="0" y="9345488"/>
            <a:ext cx="5856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spc="-150" dirty="0">
                <a:solidFill>
                  <a:srgbClr val="C00000"/>
                </a:solidFill>
                <a:latin typeface="+mn-ea"/>
              </a:rPr>
              <a:t>* </a:t>
            </a:r>
            <a:r>
              <a:rPr lang="ko-KR" altLang="en-US" sz="1200" b="1" spc="-150" dirty="0">
                <a:solidFill>
                  <a:srgbClr val="C00000"/>
                </a:solidFill>
                <a:latin typeface="+mn-ea"/>
              </a:rPr>
              <a:t>개인정보 수집</a:t>
            </a:r>
            <a:r>
              <a:rPr lang="en-US" altLang="ko-KR" sz="1200" b="1" spc="-150" dirty="0">
                <a:solidFill>
                  <a:srgbClr val="C00000"/>
                </a:solidFill>
                <a:latin typeface="+mn-ea"/>
              </a:rPr>
              <a:t>·</a:t>
            </a:r>
            <a:r>
              <a:rPr lang="ko-KR" altLang="en-US" sz="1200" b="1" spc="-150" dirty="0">
                <a:solidFill>
                  <a:srgbClr val="C00000"/>
                </a:solidFill>
                <a:latin typeface="+mn-ea"/>
              </a:rPr>
              <a:t>이용 동의서는 개별로 작성 스캔 또는 사진 촬영하여</a:t>
            </a:r>
            <a:r>
              <a:rPr lang="en-US" altLang="ko-KR" sz="1200" b="1" spc="-150" dirty="0">
                <a:solidFill>
                  <a:srgbClr val="C00000"/>
                </a:solidFill>
                <a:latin typeface="+mn-ea"/>
              </a:rPr>
              <a:t> </a:t>
            </a:r>
            <a:r>
              <a:rPr lang="ko-KR" altLang="en-US" sz="1200" b="1" spc="-150" dirty="0">
                <a:solidFill>
                  <a:srgbClr val="C00000"/>
                </a:solidFill>
                <a:latin typeface="+mn-ea"/>
              </a:rPr>
              <a:t>이미지 파일로 첨부</a:t>
            </a:r>
            <a:endParaRPr lang="en-US" altLang="ko-KR" sz="1200" b="1" spc="-150" dirty="0">
              <a:solidFill>
                <a:srgbClr val="C00000"/>
              </a:solidFill>
              <a:latin typeface="+mn-ea"/>
            </a:endParaRPr>
          </a:p>
          <a:p>
            <a:r>
              <a:rPr lang="en-US" altLang="ko-KR" sz="1200" spc="-150" dirty="0">
                <a:latin typeface="+mn-ea"/>
              </a:rPr>
              <a:t> * </a:t>
            </a:r>
            <a:r>
              <a:rPr lang="ko-KR" altLang="en-US" sz="1200" spc="-150" dirty="0">
                <a:latin typeface="+mn-ea"/>
              </a:rPr>
              <a:t>수집된 개인정보는 서포터즈 진행을 위한 최소한의 정보로 서포터즈 활동 종료 후 폐기 됩니다</a:t>
            </a:r>
            <a:r>
              <a:rPr lang="en-US" altLang="ko-KR" sz="1200" spc="-150" dirty="0">
                <a:latin typeface="+mn-ea"/>
              </a:rPr>
              <a:t>.</a:t>
            </a:r>
            <a:endParaRPr lang="ko-KR" altLang="en-US" sz="1200" spc="-150" dirty="0">
              <a:latin typeface="+mn-e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BBB310-A16C-4F1B-8EEA-FCC9833111DD}"/>
              </a:ext>
            </a:extLst>
          </p:cNvPr>
          <p:cNvSpPr txBox="1"/>
          <p:nvPr/>
        </p:nvSpPr>
        <p:spPr>
          <a:xfrm>
            <a:off x="60248" y="61288"/>
            <a:ext cx="7729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dirty="0"/>
              <a:t>첨부</a:t>
            </a:r>
            <a:r>
              <a:rPr lang="en-US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297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476</Words>
  <Application>Microsoft Office PowerPoint</Application>
  <PresentationFormat>A4 용지(210x297mm)</PresentationFormat>
  <Paragraphs>106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굴림</vt:lpstr>
      <vt:lpstr>나눔스퀘어</vt:lpstr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pengtai 28</dc:creator>
  <cp:lastModifiedBy>SAMSUNG</cp:lastModifiedBy>
  <cp:revision>30</cp:revision>
  <dcterms:created xsi:type="dcterms:W3CDTF">2021-02-04T04:24:46Z</dcterms:created>
  <dcterms:modified xsi:type="dcterms:W3CDTF">2021-03-31T00:51:35Z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\\121.252.119.19\cpgt3\CPGT3_2020\20년 갤럭시 교육 할인 스토어\14. 대학생 홍보대사\07. 지원서\삼성전자 갤럭시 캠퍼스 스토어 서포터즈 참가 신청서 및 개인정보 수집 이용 동의서.pptx</vt:lpwstr>
  </property>
</Properties>
</file>